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g" ContentType="image/jpeg"/>
  <Override PartName="/ppt/media/image7.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63.jpg" ContentType="image/jpeg"/>
  <Override PartName="/ppt/media/image64.jpg" ContentType="image/jpe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88" r:id="rId2"/>
    <p:sldId id="341" r:id="rId3"/>
    <p:sldId id="256" r:id="rId4"/>
    <p:sldId id="257" r:id="rId5"/>
    <p:sldId id="258" r:id="rId6"/>
    <p:sldId id="342" r:id="rId7"/>
    <p:sldId id="296" r:id="rId8"/>
    <p:sldId id="291" r:id="rId9"/>
    <p:sldId id="295" r:id="rId10"/>
    <p:sldId id="297" r:id="rId11"/>
    <p:sldId id="298" r:id="rId12"/>
    <p:sldId id="299" r:id="rId13"/>
    <p:sldId id="301" r:id="rId14"/>
    <p:sldId id="300" r:id="rId15"/>
    <p:sldId id="292" r:id="rId16"/>
    <p:sldId id="302" r:id="rId17"/>
    <p:sldId id="306" r:id="rId18"/>
    <p:sldId id="307" r:id="rId19"/>
    <p:sldId id="308" r:id="rId20"/>
    <p:sldId id="310" r:id="rId21"/>
    <p:sldId id="311" r:id="rId22"/>
    <p:sldId id="312" r:id="rId23"/>
    <p:sldId id="313" r:id="rId24"/>
    <p:sldId id="314" r:id="rId25"/>
    <p:sldId id="318" r:id="rId26"/>
    <p:sldId id="320" r:id="rId27"/>
    <p:sldId id="293" r:id="rId28"/>
    <p:sldId id="303"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36" r:id="rId45"/>
    <p:sldId id="337" r:id="rId46"/>
    <p:sldId id="294" r:id="rId47"/>
    <p:sldId id="304" r:id="rId48"/>
    <p:sldId id="338" r:id="rId49"/>
    <p:sldId id="339" r:id="rId50"/>
    <p:sldId id="289"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306B0BB-FA27-5049-9476-32F1A1262C40}">
          <p14:sldIdLst>
            <p14:sldId id="288"/>
            <p14:sldId id="341"/>
            <p14:sldId id="256"/>
            <p14:sldId id="257"/>
            <p14:sldId id="258"/>
            <p14:sldId id="342"/>
          </p14:sldIdLst>
        </p14:section>
        <p14:section name="摘要部分" id="{060DE26C-AC82-724E-9701-2BCFF3C96407}">
          <p14:sldIdLst>
            <p14:sldId id="296"/>
          </p14:sldIdLst>
        </p14:section>
        <p14:section name="第 1 节" id="{84B0D230-DD72-864E-BEAC-5C10F5F6E322}">
          <p14:sldIdLst>
            <p14:sldId id="291"/>
            <p14:sldId id="295"/>
            <p14:sldId id="297"/>
            <p14:sldId id="298"/>
            <p14:sldId id="299"/>
            <p14:sldId id="301"/>
            <p14:sldId id="300"/>
          </p14:sldIdLst>
        </p14:section>
        <p14:section name="第 2 节" id="{0BF9C38E-3E9D-7849-A761-674C1C59C5BB}">
          <p14:sldIdLst>
            <p14:sldId id="292"/>
            <p14:sldId id="302"/>
            <p14:sldId id="306"/>
            <p14:sldId id="307"/>
            <p14:sldId id="308"/>
            <p14:sldId id="310"/>
            <p14:sldId id="311"/>
            <p14:sldId id="312"/>
            <p14:sldId id="313"/>
            <p14:sldId id="314"/>
            <p14:sldId id="318"/>
            <p14:sldId id="320"/>
          </p14:sldIdLst>
        </p14:section>
        <p14:section name="第 3 节" id="{519B5175-7BD2-5D43-83F9-539D1A2373FF}">
          <p14:sldIdLst>
            <p14:sldId id="293"/>
            <p14:sldId id="303"/>
            <p14:sldId id="321"/>
            <p14:sldId id="322"/>
            <p14:sldId id="323"/>
            <p14:sldId id="324"/>
            <p14:sldId id="325"/>
            <p14:sldId id="326"/>
            <p14:sldId id="327"/>
            <p14:sldId id="328"/>
            <p14:sldId id="329"/>
            <p14:sldId id="330"/>
            <p14:sldId id="331"/>
            <p14:sldId id="332"/>
            <p14:sldId id="333"/>
            <p14:sldId id="334"/>
            <p14:sldId id="335"/>
            <p14:sldId id="336"/>
            <p14:sldId id="337"/>
          </p14:sldIdLst>
        </p14:section>
        <p14:section name="第 4 节" id="{6B465463-72BF-C440-9452-1197BEE93F24}">
          <p14:sldIdLst>
            <p14:sldId id="294"/>
            <p14:sldId id="304"/>
            <p14:sldId id="338"/>
            <p14:sldId id="339"/>
          </p14:sldIdLst>
        </p14:section>
        <p14:section name="无标题节" id="{7D4A9F28-F8B4-8C44-B1C1-8E32316FBCC1}">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0659"/>
  </p:normalViewPr>
  <p:slideViewPr>
    <p:cSldViewPr snapToGrid="0" snapToObjects="1">
      <p:cViewPr varScale="1">
        <p:scale>
          <a:sx n="114" d="100"/>
          <a:sy n="114" d="100"/>
        </p:scale>
        <p:origin x="472"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F012F-36E1-5F45-AD64-3F9C7A92EB42}" type="doc">
      <dgm:prSet loTypeId="urn:microsoft.com/office/officeart/2005/8/layout/vList3" loCatId="" qsTypeId="urn:microsoft.com/office/officeart/2005/8/quickstyle/simple1" qsCatId="simple" csTypeId="urn:microsoft.com/office/officeart/2005/8/colors/colorful5" csCatId="colorful" phldr="1"/>
      <dgm:spPr/>
    </dgm:pt>
    <dgm:pt modelId="{FF041CA8-EEA8-1B4E-BBFC-C3B457DF8304}">
      <dgm:prSet phldrT="[文本]"/>
      <dgm:spPr/>
      <dgm:t>
        <a:bodyPr/>
        <a:lstStyle/>
        <a:p>
          <a:pPr>
            <a:buFont typeface="+mj-lt"/>
            <a:buAutoNum type="arabicPeriod"/>
          </a:pPr>
          <a:r>
            <a:rPr lang="en"/>
            <a:t>High-quality low-price competitive advantage of online physical game stores </a:t>
          </a:r>
          <a:endParaRPr lang="zh-CN" altLang="en-US"/>
        </a:p>
      </dgm:t>
    </dgm:pt>
    <dgm:pt modelId="{7FCE03F6-9DCB-EA42-86E2-7A2AA7C6C1AA}" type="parTrans" cxnId="{E4BA09E7-05E7-3747-AB61-3E5313F237EC}">
      <dgm:prSet/>
      <dgm:spPr/>
      <dgm:t>
        <a:bodyPr/>
        <a:lstStyle/>
        <a:p>
          <a:endParaRPr lang="zh-CN" altLang="en-US"/>
        </a:p>
      </dgm:t>
    </dgm:pt>
    <dgm:pt modelId="{E6D4B19C-B80F-8A41-8F7C-E673A338952F}" type="sibTrans" cxnId="{E4BA09E7-05E7-3747-AB61-3E5313F237EC}">
      <dgm:prSet/>
      <dgm:spPr/>
      <dgm:t>
        <a:bodyPr/>
        <a:lstStyle/>
        <a:p>
          <a:endParaRPr lang="zh-CN" altLang="en-US"/>
        </a:p>
      </dgm:t>
    </dgm:pt>
    <dgm:pt modelId="{3B5B789C-E077-B34D-AF99-964D33D78CFF}">
      <dgm:prSet phldrT="[文本]"/>
      <dgm:spPr/>
      <dgm:t>
        <a:bodyPr/>
        <a:lstStyle/>
        <a:p>
          <a:pPr>
            <a:buFont typeface="+mj-lt"/>
            <a:buAutoNum type="arabicPeriod"/>
          </a:pPr>
          <a:r>
            <a:rPr lang="en"/>
            <a:t>Online physical game store delivery speed is fast </a:t>
          </a:r>
          <a:endParaRPr lang="zh-CN" altLang="en-US" dirty="0"/>
        </a:p>
      </dgm:t>
    </dgm:pt>
    <dgm:pt modelId="{DBAB93D3-DEC8-9E41-89AB-E2D66901F351}" type="parTrans" cxnId="{8A67E114-0148-7C4B-A156-6AE46945834D}">
      <dgm:prSet/>
      <dgm:spPr/>
      <dgm:t>
        <a:bodyPr/>
        <a:lstStyle/>
        <a:p>
          <a:endParaRPr lang="zh-CN" altLang="en-US"/>
        </a:p>
      </dgm:t>
    </dgm:pt>
    <dgm:pt modelId="{EEFC567A-012F-4143-83D4-C6D8ED09C19B}" type="sibTrans" cxnId="{8A67E114-0148-7C4B-A156-6AE46945834D}">
      <dgm:prSet/>
      <dgm:spPr/>
      <dgm:t>
        <a:bodyPr/>
        <a:lstStyle/>
        <a:p>
          <a:endParaRPr lang="zh-CN" altLang="en-US"/>
        </a:p>
      </dgm:t>
    </dgm:pt>
    <dgm:pt modelId="{70CE6690-1596-1F4B-A85F-B8F0CBA54549}">
      <dgm:prSet phldrT="[文本]"/>
      <dgm:spPr/>
      <dgm:t>
        <a:bodyPr/>
        <a:lstStyle/>
        <a:p>
          <a:pPr>
            <a:buFont typeface="+mj-lt"/>
            <a:buAutoNum type="arabicPeriod"/>
          </a:pPr>
          <a:r>
            <a:rPr lang="en"/>
            <a:t>Buying customer groups faced by online physical game stores </a:t>
          </a:r>
          <a:endParaRPr lang="zh-CN" altLang="en-US" dirty="0"/>
        </a:p>
      </dgm:t>
    </dgm:pt>
    <dgm:pt modelId="{900CA8B4-C46E-C44A-A5B8-25D54DF4B2DA}" type="parTrans" cxnId="{5EBB5590-32D2-F348-BB90-C8B51CECB1B3}">
      <dgm:prSet/>
      <dgm:spPr/>
      <dgm:t>
        <a:bodyPr/>
        <a:lstStyle/>
        <a:p>
          <a:endParaRPr lang="zh-CN" altLang="en-US"/>
        </a:p>
      </dgm:t>
    </dgm:pt>
    <dgm:pt modelId="{7A840A1D-7CFE-6947-83E4-B1C36B594842}" type="sibTrans" cxnId="{5EBB5590-32D2-F348-BB90-C8B51CECB1B3}">
      <dgm:prSet/>
      <dgm:spPr/>
      <dgm:t>
        <a:bodyPr/>
        <a:lstStyle/>
        <a:p>
          <a:endParaRPr lang="zh-CN" altLang="en-US"/>
        </a:p>
      </dgm:t>
    </dgm:pt>
    <dgm:pt modelId="{B4C6A8E5-C616-2049-9D01-EA46218ABFF6}" type="pres">
      <dgm:prSet presAssocID="{E71F012F-36E1-5F45-AD64-3F9C7A92EB42}" presName="linearFlow" presStyleCnt="0">
        <dgm:presLayoutVars>
          <dgm:dir/>
          <dgm:resizeHandles val="exact"/>
        </dgm:presLayoutVars>
      </dgm:prSet>
      <dgm:spPr/>
    </dgm:pt>
    <dgm:pt modelId="{B13BAFF6-3737-B44F-AE3C-A64E97899115}" type="pres">
      <dgm:prSet presAssocID="{FF041CA8-EEA8-1B4E-BBFC-C3B457DF8304}" presName="composite" presStyleCnt="0"/>
      <dgm:spPr/>
    </dgm:pt>
    <dgm:pt modelId="{AEFB8EFE-8B99-B643-89B8-B88100BA1B08}" type="pres">
      <dgm:prSet presAssocID="{FF041CA8-EEA8-1B4E-BBFC-C3B457DF8304}" presName="imgShp" presStyleLbl="fgImgPlace1" presStyleIdx="0" presStyleCnt="3"/>
      <dgm:spPr/>
    </dgm:pt>
    <dgm:pt modelId="{D546F183-B696-6D4E-A6A8-D56AC9BE0A19}" type="pres">
      <dgm:prSet presAssocID="{FF041CA8-EEA8-1B4E-BBFC-C3B457DF8304}" presName="txShp" presStyleLbl="node1" presStyleIdx="0" presStyleCnt="3">
        <dgm:presLayoutVars>
          <dgm:bulletEnabled val="1"/>
        </dgm:presLayoutVars>
      </dgm:prSet>
      <dgm:spPr/>
    </dgm:pt>
    <dgm:pt modelId="{3734F887-5630-F445-8F44-B51475487C30}" type="pres">
      <dgm:prSet presAssocID="{E6D4B19C-B80F-8A41-8F7C-E673A338952F}" presName="spacing" presStyleCnt="0"/>
      <dgm:spPr/>
    </dgm:pt>
    <dgm:pt modelId="{C0BD0611-AD84-7F40-A67D-B5CCEEC96754}" type="pres">
      <dgm:prSet presAssocID="{3B5B789C-E077-B34D-AF99-964D33D78CFF}" presName="composite" presStyleCnt="0"/>
      <dgm:spPr/>
    </dgm:pt>
    <dgm:pt modelId="{4A9032CC-B21B-C24B-BE66-86054E27BF11}" type="pres">
      <dgm:prSet presAssocID="{3B5B789C-E077-B34D-AF99-964D33D78CFF}" presName="imgShp" presStyleLbl="fgImgPlace1" presStyleIdx="1" presStyleCnt="3"/>
      <dgm:spPr/>
    </dgm:pt>
    <dgm:pt modelId="{A53B835E-C648-7E4D-9D53-755CBF804155}" type="pres">
      <dgm:prSet presAssocID="{3B5B789C-E077-B34D-AF99-964D33D78CFF}" presName="txShp" presStyleLbl="node1" presStyleIdx="1" presStyleCnt="3">
        <dgm:presLayoutVars>
          <dgm:bulletEnabled val="1"/>
        </dgm:presLayoutVars>
      </dgm:prSet>
      <dgm:spPr/>
    </dgm:pt>
    <dgm:pt modelId="{82CF387F-E26E-B546-A7E1-1F168DAC1DF0}" type="pres">
      <dgm:prSet presAssocID="{EEFC567A-012F-4143-83D4-C6D8ED09C19B}" presName="spacing" presStyleCnt="0"/>
      <dgm:spPr/>
    </dgm:pt>
    <dgm:pt modelId="{932322B0-9224-C44F-998E-9AD1E4C805F8}" type="pres">
      <dgm:prSet presAssocID="{70CE6690-1596-1F4B-A85F-B8F0CBA54549}" presName="composite" presStyleCnt="0"/>
      <dgm:spPr/>
    </dgm:pt>
    <dgm:pt modelId="{66FF5D73-5207-0B44-9A11-2340662C88C0}" type="pres">
      <dgm:prSet presAssocID="{70CE6690-1596-1F4B-A85F-B8F0CBA54549}" presName="imgShp" presStyleLbl="fgImgPlace1" presStyleIdx="2" presStyleCnt="3"/>
      <dgm:spPr/>
    </dgm:pt>
    <dgm:pt modelId="{84702DE8-7F59-1B41-8289-0E15A8FB8453}" type="pres">
      <dgm:prSet presAssocID="{70CE6690-1596-1F4B-A85F-B8F0CBA54549}" presName="txShp" presStyleLbl="node1" presStyleIdx="2" presStyleCnt="3">
        <dgm:presLayoutVars>
          <dgm:bulletEnabled val="1"/>
        </dgm:presLayoutVars>
      </dgm:prSet>
      <dgm:spPr/>
    </dgm:pt>
  </dgm:ptLst>
  <dgm:cxnLst>
    <dgm:cxn modelId="{8A67E114-0148-7C4B-A156-6AE46945834D}" srcId="{E71F012F-36E1-5F45-AD64-3F9C7A92EB42}" destId="{3B5B789C-E077-B34D-AF99-964D33D78CFF}" srcOrd="1" destOrd="0" parTransId="{DBAB93D3-DEC8-9E41-89AB-E2D66901F351}" sibTransId="{EEFC567A-012F-4143-83D4-C6D8ED09C19B}"/>
    <dgm:cxn modelId="{9873042F-9CD7-5B48-B7C9-AF0D3EB4B2E7}" type="presOf" srcId="{70CE6690-1596-1F4B-A85F-B8F0CBA54549}" destId="{84702DE8-7F59-1B41-8289-0E15A8FB8453}" srcOrd="0" destOrd="0" presId="urn:microsoft.com/office/officeart/2005/8/layout/vList3"/>
    <dgm:cxn modelId="{5EBB5590-32D2-F348-BB90-C8B51CECB1B3}" srcId="{E71F012F-36E1-5F45-AD64-3F9C7A92EB42}" destId="{70CE6690-1596-1F4B-A85F-B8F0CBA54549}" srcOrd="2" destOrd="0" parTransId="{900CA8B4-C46E-C44A-A5B8-25D54DF4B2DA}" sibTransId="{7A840A1D-7CFE-6947-83E4-B1C36B594842}"/>
    <dgm:cxn modelId="{E0E7C0B6-0F1B-7147-97EE-6B8E0C72F395}" type="presOf" srcId="{E71F012F-36E1-5F45-AD64-3F9C7A92EB42}" destId="{B4C6A8E5-C616-2049-9D01-EA46218ABFF6}" srcOrd="0" destOrd="0" presId="urn:microsoft.com/office/officeart/2005/8/layout/vList3"/>
    <dgm:cxn modelId="{E4BA09E7-05E7-3747-AB61-3E5313F237EC}" srcId="{E71F012F-36E1-5F45-AD64-3F9C7A92EB42}" destId="{FF041CA8-EEA8-1B4E-BBFC-C3B457DF8304}" srcOrd="0" destOrd="0" parTransId="{7FCE03F6-9DCB-EA42-86E2-7A2AA7C6C1AA}" sibTransId="{E6D4B19C-B80F-8A41-8F7C-E673A338952F}"/>
    <dgm:cxn modelId="{AA5A83EC-D3B7-0A4D-80EF-D599619FA62F}" type="presOf" srcId="{FF041CA8-EEA8-1B4E-BBFC-C3B457DF8304}" destId="{D546F183-B696-6D4E-A6A8-D56AC9BE0A19}" srcOrd="0" destOrd="0" presId="urn:microsoft.com/office/officeart/2005/8/layout/vList3"/>
    <dgm:cxn modelId="{6BCE05FB-B572-0B4F-98F7-2A0D0A85F743}" type="presOf" srcId="{3B5B789C-E077-B34D-AF99-964D33D78CFF}" destId="{A53B835E-C648-7E4D-9D53-755CBF804155}" srcOrd="0" destOrd="0" presId="urn:microsoft.com/office/officeart/2005/8/layout/vList3"/>
    <dgm:cxn modelId="{44FE303E-FF78-E04E-AFDF-41ECB19CB643}" type="presParOf" srcId="{B4C6A8E5-C616-2049-9D01-EA46218ABFF6}" destId="{B13BAFF6-3737-B44F-AE3C-A64E97899115}" srcOrd="0" destOrd="0" presId="urn:microsoft.com/office/officeart/2005/8/layout/vList3"/>
    <dgm:cxn modelId="{F51A8B30-9C67-F74C-9190-45D4141105C7}" type="presParOf" srcId="{B13BAFF6-3737-B44F-AE3C-A64E97899115}" destId="{AEFB8EFE-8B99-B643-89B8-B88100BA1B08}" srcOrd="0" destOrd="0" presId="urn:microsoft.com/office/officeart/2005/8/layout/vList3"/>
    <dgm:cxn modelId="{25D82D94-4C82-C64E-80F1-5542DAB02B4D}" type="presParOf" srcId="{B13BAFF6-3737-B44F-AE3C-A64E97899115}" destId="{D546F183-B696-6D4E-A6A8-D56AC9BE0A19}" srcOrd="1" destOrd="0" presId="urn:microsoft.com/office/officeart/2005/8/layout/vList3"/>
    <dgm:cxn modelId="{A7597FD9-C51A-444E-8046-512A79F7E4D0}" type="presParOf" srcId="{B4C6A8E5-C616-2049-9D01-EA46218ABFF6}" destId="{3734F887-5630-F445-8F44-B51475487C30}" srcOrd="1" destOrd="0" presId="urn:microsoft.com/office/officeart/2005/8/layout/vList3"/>
    <dgm:cxn modelId="{EBC38643-7D58-AD47-A57F-617E0F1BFAAC}" type="presParOf" srcId="{B4C6A8E5-C616-2049-9D01-EA46218ABFF6}" destId="{C0BD0611-AD84-7F40-A67D-B5CCEEC96754}" srcOrd="2" destOrd="0" presId="urn:microsoft.com/office/officeart/2005/8/layout/vList3"/>
    <dgm:cxn modelId="{6F388FBF-59D3-1E40-B71E-E99C071AA825}" type="presParOf" srcId="{C0BD0611-AD84-7F40-A67D-B5CCEEC96754}" destId="{4A9032CC-B21B-C24B-BE66-86054E27BF11}" srcOrd="0" destOrd="0" presId="urn:microsoft.com/office/officeart/2005/8/layout/vList3"/>
    <dgm:cxn modelId="{F068F319-8875-9D4C-B2AA-20C66F986A39}" type="presParOf" srcId="{C0BD0611-AD84-7F40-A67D-B5CCEEC96754}" destId="{A53B835E-C648-7E4D-9D53-755CBF804155}" srcOrd="1" destOrd="0" presId="urn:microsoft.com/office/officeart/2005/8/layout/vList3"/>
    <dgm:cxn modelId="{72605FD3-EAD5-6F40-93F0-43E60EC0336D}" type="presParOf" srcId="{B4C6A8E5-C616-2049-9D01-EA46218ABFF6}" destId="{82CF387F-E26E-B546-A7E1-1F168DAC1DF0}" srcOrd="3" destOrd="0" presId="urn:microsoft.com/office/officeart/2005/8/layout/vList3"/>
    <dgm:cxn modelId="{0B4C6835-8F01-FD47-A57A-5C98E1AF87E1}" type="presParOf" srcId="{B4C6A8E5-C616-2049-9D01-EA46218ABFF6}" destId="{932322B0-9224-C44F-998E-9AD1E4C805F8}" srcOrd="4" destOrd="0" presId="urn:microsoft.com/office/officeart/2005/8/layout/vList3"/>
    <dgm:cxn modelId="{FE15EB92-D648-9A4D-A516-66D72837C18A}" type="presParOf" srcId="{932322B0-9224-C44F-998E-9AD1E4C805F8}" destId="{66FF5D73-5207-0B44-9A11-2340662C88C0}" srcOrd="0" destOrd="0" presId="urn:microsoft.com/office/officeart/2005/8/layout/vList3"/>
    <dgm:cxn modelId="{5BD44B93-F0A4-B142-9EBC-AC13E2190C6A}" type="presParOf" srcId="{932322B0-9224-C44F-998E-9AD1E4C805F8}" destId="{84702DE8-7F59-1B41-8289-0E15A8FB8453}"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544E1D-4D89-4F4D-A172-D6981DA2843D}" type="doc">
      <dgm:prSet loTypeId="urn:microsoft.com/office/officeart/2005/8/layout/matrix2" loCatId="" qsTypeId="urn:microsoft.com/office/officeart/2005/8/quickstyle/simple1" qsCatId="simple" csTypeId="urn:microsoft.com/office/officeart/2005/8/colors/colorful5" csCatId="colorful" phldr="1"/>
      <dgm:spPr/>
      <dgm:t>
        <a:bodyPr/>
        <a:lstStyle/>
        <a:p>
          <a:endParaRPr lang="zh-CN" altLang="en-US"/>
        </a:p>
      </dgm:t>
    </dgm:pt>
    <dgm:pt modelId="{128D38DD-3FF2-EE48-A654-A2CB5F1328FE}">
      <dgm:prSet phldrT="[文本]"/>
      <dgm:spPr/>
      <dgm:t>
        <a:bodyPr/>
        <a:lstStyle/>
        <a:p>
          <a:r>
            <a:rPr lang="en" b="1"/>
            <a:t>Direct Labor Cost Estimation </a:t>
          </a:r>
          <a:endParaRPr lang="zh-CN" altLang="en-US"/>
        </a:p>
      </dgm:t>
    </dgm:pt>
    <dgm:pt modelId="{C5E09DB5-C557-F444-9CBA-78BEA9C8664D}" type="parTrans" cxnId="{B2484DBB-D36F-B048-A41F-D04FCE681139}">
      <dgm:prSet/>
      <dgm:spPr/>
      <dgm:t>
        <a:bodyPr/>
        <a:lstStyle/>
        <a:p>
          <a:endParaRPr lang="zh-CN" altLang="en-US"/>
        </a:p>
      </dgm:t>
    </dgm:pt>
    <dgm:pt modelId="{B76E0E41-F908-974B-9FC2-F2EDE393CE3F}" type="sibTrans" cxnId="{B2484DBB-D36F-B048-A41F-D04FCE681139}">
      <dgm:prSet/>
      <dgm:spPr/>
      <dgm:t>
        <a:bodyPr/>
        <a:lstStyle/>
        <a:p>
          <a:endParaRPr lang="zh-CN" altLang="en-US"/>
        </a:p>
      </dgm:t>
    </dgm:pt>
    <dgm:pt modelId="{66F308B2-1F33-354D-B7A1-447D8C5904AC}">
      <dgm:prSet phldrT="[文本]"/>
      <dgm:spPr/>
      <dgm:t>
        <a:bodyPr/>
        <a:lstStyle/>
        <a:p>
          <a:r>
            <a:rPr lang="en" b="1" dirty="0"/>
            <a:t>Direct Non-labor Cost Estimates </a:t>
          </a:r>
          <a:endParaRPr lang="zh-CN" altLang="en-US" dirty="0"/>
        </a:p>
      </dgm:t>
    </dgm:pt>
    <dgm:pt modelId="{8F366E2F-C8E7-1E4E-BDD9-9E717E5D4942}" type="parTrans" cxnId="{80B86A80-3E36-1540-91C1-CC8833D365E8}">
      <dgm:prSet/>
      <dgm:spPr/>
      <dgm:t>
        <a:bodyPr/>
        <a:lstStyle/>
        <a:p>
          <a:endParaRPr lang="zh-CN" altLang="en-US"/>
        </a:p>
      </dgm:t>
    </dgm:pt>
    <dgm:pt modelId="{E18961EC-B29E-664F-BC9F-B34875531466}" type="sibTrans" cxnId="{80B86A80-3E36-1540-91C1-CC8833D365E8}">
      <dgm:prSet/>
      <dgm:spPr/>
      <dgm:t>
        <a:bodyPr/>
        <a:lstStyle/>
        <a:p>
          <a:endParaRPr lang="zh-CN" altLang="en-US"/>
        </a:p>
      </dgm:t>
    </dgm:pt>
    <dgm:pt modelId="{744CF5CE-274A-6847-B824-A9AEB698C00B}">
      <dgm:prSet phldrT="[文本]"/>
      <dgm:spPr/>
      <dgm:t>
        <a:bodyPr/>
        <a:lstStyle/>
        <a:p>
          <a:r>
            <a:rPr lang="en" b="1" dirty="0"/>
            <a:t>Indirect Labor Cost Estimation </a:t>
          </a:r>
          <a:endParaRPr lang="zh-CN" altLang="en-US" dirty="0"/>
        </a:p>
      </dgm:t>
    </dgm:pt>
    <dgm:pt modelId="{25768C9D-AAEB-574C-815E-F5CBB0C23B04}" type="parTrans" cxnId="{9162A212-1564-7749-9438-115A666DF28A}">
      <dgm:prSet/>
      <dgm:spPr/>
      <dgm:t>
        <a:bodyPr/>
        <a:lstStyle/>
        <a:p>
          <a:endParaRPr lang="zh-CN" altLang="en-US"/>
        </a:p>
      </dgm:t>
    </dgm:pt>
    <dgm:pt modelId="{DE91B68C-DB3F-0D40-AAB4-32F4E9E93E72}" type="sibTrans" cxnId="{9162A212-1564-7749-9438-115A666DF28A}">
      <dgm:prSet/>
      <dgm:spPr/>
      <dgm:t>
        <a:bodyPr/>
        <a:lstStyle/>
        <a:p>
          <a:endParaRPr lang="zh-CN" altLang="en-US"/>
        </a:p>
      </dgm:t>
    </dgm:pt>
    <dgm:pt modelId="{5CD92DFA-99EB-2941-BBB0-EC2AD7C6C6B3}">
      <dgm:prSet phldrT="[文本]"/>
      <dgm:spPr/>
      <dgm:t>
        <a:bodyPr/>
        <a:lstStyle/>
        <a:p>
          <a:r>
            <a:rPr lang="en" b="1" dirty="0"/>
            <a:t>Indirect Non-labor Cost Estimates </a:t>
          </a:r>
          <a:endParaRPr lang="zh-CN" altLang="en-US" dirty="0"/>
        </a:p>
      </dgm:t>
    </dgm:pt>
    <dgm:pt modelId="{4DD1E396-5C31-7E40-B9CC-6EA6F17C9728}" type="parTrans" cxnId="{8D717C39-02BA-1640-A8CF-5BD20E1FB450}">
      <dgm:prSet/>
      <dgm:spPr/>
      <dgm:t>
        <a:bodyPr/>
        <a:lstStyle/>
        <a:p>
          <a:endParaRPr lang="zh-CN" altLang="en-US"/>
        </a:p>
      </dgm:t>
    </dgm:pt>
    <dgm:pt modelId="{8CFF66CD-5BC0-4146-9C02-E40185BB6A95}" type="sibTrans" cxnId="{8D717C39-02BA-1640-A8CF-5BD20E1FB450}">
      <dgm:prSet/>
      <dgm:spPr/>
      <dgm:t>
        <a:bodyPr/>
        <a:lstStyle/>
        <a:p>
          <a:endParaRPr lang="zh-CN" altLang="en-US"/>
        </a:p>
      </dgm:t>
    </dgm:pt>
    <dgm:pt modelId="{A719C2BD-FCAA-0A44-8342-A6B9D7F2019A}" type="pres">
      <dgm:prSet presAssocID="{40544E1D-4D89-4F4D-A172-D6981DA2843D}" presName="matrix" presStyleCnt="0">
        <dgm:presLayoutVars>
          <dgm:chMax val="1"/>
          <dgm:dir/>
          <dgm:resizeHandles val="exact"/>
        </dgm:presLayoutVars>
      </dgm:prSet>
      <dgm:spPr/>
    </dgm:pt>
    <dgm:pt modelId="{13CE7A42-4333-F343-A46D-897BF7E3B9B1}" type="pres">
      <dgm:prSet presAssocID="{40544E1D-4D89-4F4D-A172-D6981DA2843D}" presName="axisShape" presStyleLbl="bgShp" presStyleIdx="0" presStyleCnt="1"/>
      <dgm:spPr/>
    </dgm:pt>
    <dgm:pt modelId="{CED9B9BE-3E52-A243-ABC8-86EBA64B0C4B}" type="pres">
      <dgm:prSet presAssocID="{40544E1D-4D89-4F4D-A172-D6981DA2843D}" presName="rect1" presStyleLbl="node1" presStyleIdx="0" presStyleCnt="4">
        <dgm:presLayoutVars>
          <dgm:chMax val="0"/>
          <dgm:chPref val="0"/>
          <dgm:bulletEnabled val="1"/>
        </dgm:presLayoutVars>
      </dgm:prSet>
      <dgm:spPr/>
    </dgm:pt>
    <dgm:pt modelId="{AEEB4750-1A1B-1442-ABC0-B2C8BB55F513}" type="pres">
      <dgm:prSet presAssocID="{40544E1D-4D89-4F4D-A172-D6981DA2843D}" presName="rect2" presStyleLbl="node1" presStyleIdx="1" presStyleCnt="4">
        <dgm:presLayoutVars>
          <dgm:chMax val="0"/>
          <dgm:chPref val="0"/>
          <dgm:bulletEnabled val="1"/>
        </dgm:presLayoutVars>
      </dgm:prSet>
      <dgm:spPr/>
    </dgm:pt>
    <dgm:pt modelId="{491F2060-96B3-A747-8263-F819A61C58E5}" type="pres">
      <dgm:prSet presAssocID="{40544E1D-4D89-4F4D-A172-D6981DA2843D}" presName="rect3" presStyleLbl="node1" presStyleIdx="2" presStyleCnt="4">
        <dgm:presLayoutVars>
          <dgm:chMax val="0"/>
          <dgm:chPref val="0"/>
          <dgm:bulletEnabled val="1"/>
        </dgm:presLayoutVars>
      </dgm:prSet>
      <dgm:spPr/>
    </dgm:pt>
    <dgm:pt modelId="{F5E44E1E-D3FB-9B48-B860-3515A4FDD40A}" type="pres">
      <dgm:prSet presAssocID="{40544E1D-4D89-4F4D-A172-D6981DA2843D}" presName="rect4" presStyleLbl="node1" presStyleIdx="3" presStyleCnt="4">
        <dgm:presLayoutVars>
          <dgm:chMax val="0"/>
          <dgm:chPref val="0"/>
          <dgm:bulletEnabled val="1"/>
        </dgm:presLayoutVars>
      </dgm:prSet>
      <dgm:spPr/>
    </dgm:pt>
  </dgm:ptLst>
  <dgm:cxnLst>
    <dgm:cxn modelId="{1352060A-CA1E-FF4B-8952-50FFF6990E04}" type="presOf" srcId="{744CF5CE-274A-6847-B824-A9AEB698C00B}" destId="{491F2060-96B3-A747-8263-F819A61C58E5}" srcOrd="0" destOrd="0" presId="urn:microsoft.com/office/officeart/2005/8/layout/matrix2"/>
    <dgm:cxn modelId="{9162A212-1564-7749-9438-115A666DF28A}" srcId="{40544E1D-4D89-4F4D-A172-D6981DA2843D}" destId="{744CF5CE-274A-6847-B824-A9AEB698C00B}" srcOrd="2" destOrd="0" parTransId="{25768C9D-AAEB-574C-815E-F5CBB0C23B04}" sibTransId="{DE91B68C-DB3F-0D40-AAB4-32F4E9E93E72}"/>
    <dgm:cxn modelId="{DE80182B-CBCC-A743-8D7C-7F507379E44F}" type="presOf" srcId="{128D38DD-3FF2-EE48-A654-A2CB5F1328FE}" destId="{CED9B9BE-3E52-A243-ABC8-86EBA64B0C4B}" srcOrd="0" destOrd="0" presId="urn:microsoft.com/office/officeart/2005/8/layout/matrix2"/>
    <dgm:cxn modelId="{C330122C-653F-1F4C-8897-09A2E73E701C}" type="presOf" srcId="{40544E1D-4D89-4F4D-A172-D6981DA2843D}" destId="{A719C2BD-FCAA-0A44-8342-A6B9D7F2019A}" srcOrd="0" destOrd="0" presId="urn:microsoft.com/office/officeart/2005/8/layout/matrix2"/>
    <dgm:cxn modelId="{BCEBE52E-2EE6-D341-B49F-FE245AD46AF0}" type="presOf" srcId="{66F308B2-1F33-354D-B7A1-447D8C5904AC}" destId="{AEEB4750-1A1B-1442-ABC0-B2C8BB55F513}" srcOrd="0" destOrd="0" presId="urn:microsoft.com/office/officeart/2005/8/layout/matrix2"/>
    <dgm:cxn modelId="{8D717C39-02BA-1640-A8CF-5BD20E1FB450}" srcId="{40544E1D-4D89-4F4D-A172-D6981DA2843D}" destId="{5CD92DFA-99EB-2941-BBB0-EC2AD7C6C6B3}" srcOrd="3" destOrd="0" parTransId="{4DD1E396-5C31-7E40-B9CC-6EA6F17C9728}" sibTransId="{8CFF66CD-5BC0-4146-9C02-E40185BB6A95}"/>
    <dgm:cxn modelId="{80B86A80-3E36-1540-91C1-CC8833D365E8}" srcId="{40544E1D-4D89-4F4D-A172-D6981DA2843D}" destId="{66F308B2-1F33-354D-B7A1-447D8C5904AC}" srcOrd="1" destOrd="0" parTransId="{8F366E2F-C8E7-1E4E-BDD9-9E717E5D4942}" sibTransId="{E18961EC-B29E-664F-BC9F-B34875531466}"/>
    <dgm:cxn modelId="{8104FA8E-EE96-B848-8341-4935CA8ADED2}" type="presOf" srcId="{5CD92DFA-99EB-2941-BBB0-EC2AD7C6C6B3}" destId="{F5E44E1E-D3FB-9B48-B860-3515A4FDD40A}" srcOrd="0" destOrd="0" presId="urn:microsoft.com/office/officeart/2005/8/layout/matrix2"/>
    <dgm:cxn modelId="{B2484DBB-D36F-B048-A41F-D04FCE681139}" srcId="{40544E1D-4D89-4F4D-A172-D6981DA2843D}" destId="{128D38DD-3FF2-EE48-A654-A2CB5F1328FE}" srcOrd="0" destOrd="0" parTransId="{C5E09DB5-C557-F444-9CBA-78BEA9C8664D}" sibTransId="{B76E0E41-F908-974B-9FC2-F2EDE393CE3F}"/>
    <dgm:cxn modelId="{19DAFB75-74BB-894F-88BE-BB0821BBC350}" type="presParOf" srcId="{A719C2BD-FCAA-0A44-8342-A6B9D7F2019A}" destId="{13CE7A42-4333-F343-A46D-897BF7E3B9B1}" srcOrd="0" destOrd="0" presId="urn:microsoft.com/office/officeart/2005/8/layout/matrix2"/>
    <dgm:cxn modelId="{02281082-195D-414C-BDAB-C21C8891947E}" type="presParOf" srcId="{A719C2BD-FCAA-0A44-8342-A6B9D7F2019A}" destId="{CED9B9BE-3E52-A243-ABC8-86EBA64B0C4B}" srcOrd="1" destOrd="0" presId="urn:microsoft.com/office/officeart/2005/8/layout/matrix2"/>
    <dgm:cxn modelId="{6C5FBC24-45C3-D048-8572-299B7BE9BF01}" type="presParOf" srcId="{A719C2BD-FCAA-0A44-8342-A6B9D7F2019A}" destId="{AEEB4750-1A1B-1442-ABC0-B2C8BB55F513}" srcOrd="2" destOrd="0" presId="urn:microsoft.com/office/officeart/2005/8/layout/matrix2"/>
    <dgm:cxn modelId="{608E1A28-BDDC-1249-BB60-633918C36D0B}" type="presParOf" srcId="{A719C2BD-FCAA-0A44-8342-A6B9D7F2019A}" destId="{491F2060-96B3-A747-8263-F819A61C58E5}" srcOrd="3" destOrd="0" presId="urn:microsoft.com/office/officeart/2005/8/layout/matrix2"/>
    <dgm:cxn modelId="{BF907C6E-BE5C-D441-91F5-BFAD9AA9D061}" type="presParOf" srcId="{A719C2BD-FCAA-0A44-8342-A6B9D7F2019A}" destId="{F5E44E1E-D3FB-9B48-B860-3515A4FDD40A}" srcOrd="4" destOrd="0" presId="urn:microsoft.com/office/officeart/2005/8/layout/matrix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6F183-B696-6D4E-A6A8-D56AC9BE0A19}">
      <dsp:nvSpPr>
        <dsp:cNvPr id="0" name=""/>
        <dsp:cNvSpPr/>
      </dsp:nvSpPr>
      <dsp:spPr>
        <a:xfrm rot="10800000">
          <a:off x="1996789" y="2121"/>
          <a:ext cx="6756400" cy="1179958"/>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329" tIns="95250" rIns="177800" bIns="95250" numCol="1" spcCol="1270" anchor="ctr" anchorCtr="0">
          <a:noAutofit/>
        </a:bodyPr>
        <a:lstStyle/>
        <a:p>
          <a:pPr marL="0" lvl="0" indent="0" algn="ctr" defTabSz="1111250">
            <a:lnSpc>
              <a:spcPct val="90000"/>
            </a:lnSpc>
            <a:spcBef>
              <a:spcPct val="0"/>
            </a:spcBef>
            <a:spcAft>
              <a:spcPct val="35000"/>
            </a:spcAft>
            <a:buFont typeface="+mj-lt"/>
            <a:buNone/>
          </a:pPr>
          <a:r>
            <a:rPr lang="en" sz="2500" kern="1200"/>
            <a:t>High-quality low-price competitive advantage of online physical game stores </a:t>
          </a:r>
          <a:endParaRPr lang="zh-CN" altLang="en-US" sz="2500" kern="1200"/>
        </a:p>
      </dsp:txBody>
      <dsp:txXfrm rot="10800000">
        <a:off x="2291778" y="2121"/>
        <a:ext cx="6461411" cy="1179958"/>
      </dsp:txXfrm>
    </dsp:sp>
    <dsp:sp modelId="{AEFB8EFE-8B99-B643-89B8-B88100BA1B08}">
      <dsp:nvSpPr>
        <dsp:cNvPr id="0" name=""/>
        <dsp:cNvSpPr/>
      </dsp:nvSpPr>
      <dsp:spPr>
        <a:xfrm>
          <a:off x="1406810" y="2121"/>
          <a:ext cx="1179958" cy="1179958"/>
        </a:xfrm>
        <a:prstGeom prst="ellipse">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3B835E-C648-7E4D-9D53-755CBF804155}">
      <dsp:nvSpPr>
        <dsp:cNvPr id="0" name=""/>
        <dsp:cNvSpPr/>
      </dsp:nvSpPr>
      <dsp:spPr>
        <a:xfrm rot="10800000">
          <a:off x="1996789" y="1534307"/>
          <a:ext cx="6756400" cy="1179958"/>
        </a:xfrm>
        <a:prstGeom prst="homePlat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329" tIns="95250" rIns="177800" bIns="95250" numCol="1" spcCol="1270" anchor="ctr" anchorCtr="0">
          <a:noAutofit/>
        </a:bodyPr>
        <a:lstStyle/>
        <a:p>
          <a:pPr marL="0" lvl="0" indent="0" algn="ctr" defTabSz="1111250">
            <a:lnSpc>
              <a:spcPct val="90000"/>
            </a:lnSpc>
            <a:spcBef>
              <a:spcPct val="0"/>
            </a:spcBef>
            <a:spcAft>
              <a:spcPct val="35000"/>
            </a:spcAft>
            <a:buFont typeface="+mj-lt"/>
            <a:buNone/>
          </a:pPr>
          <a:r>
            <a:rPr lang="en" sz="2500" kern="1200"/>
            <a:t>Online physical game store delivery speed is fast </a:t>
          </a:r>
          <a:endParaRPr lang="zh-CN" altLang="en-US" sz="2500" kern="1200" dirty="0"/>
        </a:p>
      </dsp:txBody>
      <dsp:txXfrm rot="10800000">
        <a:off x="2291778" y="1534307"/>
        <a:ext cx="6461411" cy="1179958"/>
      </dsp:txXfrm>
    </dsp:sp>
    <dsp:sp modelId="{4A9032CC-B21B-C24B-BE66-86054E27BF11}">
      <dsp:nvSpPr>
        <dsp:cNvPr id="0" name=""/>
        <dsp:cNvSpPr/>
      </dsp:nvSpPr>
      <dsp:spPr>
        <a:xfrm>
          <a:off x="1406810" y="1534307"/>
          <a:ext cx="1179958" cy="1179958"/>
        </a:xfrm>
        <a:prstGeom prst="ellipse">
          <a:avLst/>
        </a:prstGeom>
        <a:solidFill>
          <a:schemeClr val="accent5">
            <a:tint val="50000"/>
            <a:hueOff val="-3364820"/>
            <a:satOff val="-11474"/>
            <a:lumOff val="-19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702DE8-7F59-1B41-8289-0E15A8FB8453}">
      <dsp:nvSpPr>
        <dsp:cNvPr id="0" name=""/>
        <dsp:cNvSpPr/>
      </dsp:nvSpPr>
      <dsp:spPr>
        <a:xfrm rot="10800000">
          <a:off x="1996789" y="3066493"/>
          <a:ext cx="6756400" cy="1179958"/>
        </a:xfrm>
        <a:prstGeom prst="homePlat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329" tIns="95250" rIns="177800" bIns="95250" numCol="1" spcCol="1270" anchor="ctr" anchorCtr="0">
          <a:noAutofit/>
        </a:bodyPr>
        <a:lstStyle/>
        <a:p>
          <a:pPr marL="0" lvl="0" indent="0" algn="ctr" defTabSz="1111250">
            <a:lnSpc>
              <a:spcPct val="90000"/>
            </a:lnSpc>
            <a:spcBef>
              <a:spcPct val="0"/>
            </a:spcBef>
            <a:spcAft>
              <a:spcPct val="35000"/>
            </a:spcAft>
            <a:buFont typeface="+mj-lt"/>
            <a:buNone/>
          </a:pPr>
          <a:r>
            <a:rPr lang="en" sz="2500" kern="1200"/>
            <a:t>Buying customer groups faced by online physical game stores </a:t>
          </a:r>
          <a:endParaRPr lang="zh-CN" altLang="en-US" sz="2500" kern="1200" dirty="0"/>
        </a:p>
      </dsp:txBody>
      <dsp:txXfrm rot="10800000">
        <a:off x="2291778" y="3066493"/>
        <a:ext cx="6461411" cy="1179958"/>
      </dsp:txXfrm>
    </dsp:sp>
    <dsp:sp modelId="{66FF5D73-5207-0B44-9A11-2340662C88C0}">
      <dsp:nvSpPr>
        <dsp:cNvPr id="0" name=""/>
        <dsp:cNvSpPr/>
      </dsp:nvSpPr>
      <dsp:spPr>
        <a:xfrm>
          <a:off x="1406810" y="3066493"/>
          <a:ext cx="1179958" cy="1179958"/>
        </a:xfrm>
        <a:prstGeom prst="ellipse">
          <a:avLst/>
        </a:prstGeom>
        <a:solidFill>
          <a:schemeClr val="accent5">
            <a:tint val="50000"/>
            <a:hueOff val="-6729641"/>
            <a:satOff val="-22947"/>
            <a:lumOff val="-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E7A42-4333-F343-A46D-897BF7E3B9B1}">
      <dsp:nvSpPr>
        <dsp:cNvPr id="0" name=""/>
        <dsp:cNvSpPr/>
      </dsp:nvSpPr>
      <dsp:spPr>
        <a:xfrm>
          <a:off x="1354666" y="0"/>
          <a:ext cx="5418667" cy="5418667"/>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9B9BE-3E52-A243-ABC8-86EBA64B0C4B}">
      <dsp:nvSpPr>
        <dsp:cNvPr id="0" name=""/>
        <dsp:cNvSpPr/>
      </dsp:nvSpPr>
      <dsp:spPr>
        <a:xfrm>
          <a:off x="1706879" y="352213"/>
          <a:ext cx="2167466" cy="216746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 sz="2700" b="1" kern="1200"/>
            <a:t>Direct Labor Cost Estimation </a:t>
          </a:r>
          <a:endParaRPr lang="zh-CN" altLang="en-US" sz="2700" kern="1200"/>
        </a:p>
      </dsp:txBody>
      <dsp:txXfrm>
        <a:off x="1812686" y="458020"/>
        <a:ext cx="1955852" cy="1955852"/>
      </dsp:txXfrm>
    </dsp:sp>
    <dsp:sp modelId="{AEEB4750-1A1B-1442-ABC0-B2C8BB55F513}">
      <dsp:nvSpPr>
        <dsp:cNvPr id="0" name=""/>
        <dsp:cNvSpPr/>
      </dsp:nvSpPr>
      <dsp:spPr>
        <a:xfrm>
          <a:off x="4253653" y="352213"/>
          <a:ext cx="2167466" cy="216746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 sz="2700" b="1" kern="1200" dirty="0"/>
            <a:t>Direct Non-labor Cost Estimates </a:t>
          </a:r>
          <a:endParaRPr lang="zh-CN" altLang="en-US" sz="2700" kern="1200" dirty="0"/>
        </a:p>
      </dsp:txBody>
      <dsp:txXfrm>
        <a:off x="4359460" y="458020"/>
        <a:ext cx="1955852" cy="1955852"/>
      </dsp:txXfrm>
    </dsp:sp>
    <dsp:sp modelId="{491F2060-96B3-A747-8263-F819A61C58E5}">
      <dsp:nvSpPr>
        <dsp:cNvPr id="0" name=""/>
        <dsp:cNvSpPr/>
      </dsp:nvSpPr>
      <dsp:spPr>
        <a:xfrm>
          <a:off x="1706879" y="2898986"/>
          <a:ext cx="2167466" cy="216746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 sz="2700" b="1" kern="1200" dirty="0"/>
            <a:t>Indirect Labor Cost Estimation </a:t>
          </a:r>
          <a:endParaRPr lang="zh-CN" altLang="en-US" sz="2700" kern="1200" dirty="0"/>
        </a:p>
      </dsp:txBody>
      <dsp:txXfrm>
        <a:off x="1812686" y="3004793"/>
        <a:ext cx="1955852" cy="1955852"/>
      </dsp:txXfrm>
    </dsp:sp>
    <dsp:sp modelId="{F5E44E1E-D3FB-9B48-B860-3515A4FDD40A}">
      <dsp:nvSpPr>
        <dsp:cNvPr id="0" name=""/>
        <dsp:cNvSpPr/>
      </dsp:nvSpPr>
      <dsp:spPr>
        <a:xfrm>
          <a:off x="4253653" y="2898986"/>
          <a:ext cx="2167466" cy="216746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 sz="2700" b="1" kern="1200" dirty="0"/>
            <a:t>Indirect Non-labor Cost Estimates </a:t>
          </a:r>
          <a:endParaRPr lang="zh-CN" altLang="en-US" sz="2700" kern="1200" dirty="0"/>
        </a:p>
      </dsp:txBody>
      <dsp:txXfrm>
        <a:off x="4359460" y="3004793"/>
        <a:ext cx="1955852" cy="195585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66A71-3305-6644-9178-7B8EE59DBE81}" type="datetimeFigureOut">
              <a:rPr kumimoji="1" lang="zh-CN" altLang="en-US" smtClean="0"/>
              <a:t>2020/6/16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BE519-0FA4-BF46-A0BF-1BB0145516D0}" type="slidenum">
              <a:rPr kumimoji="1" lang="zh-CN" altLang="en-US" smtClean="0"/>
              <a:t>‹#›</a:t>
            </a:fld>
            <a:endParaRPr kumimoji="1" lang="zh-CN" altLang="en-US"/>
          </a:p>
        </p:txBody>
      </p:sp>
    </p:spTree>
    <p:extLst>
      <p:ext uri="{BB962C8B-B14F-4D97-AF65-F5344CB8AC3E}">
        <p14:creationId xmlns:p14="http://schemas.microsoft.com/office/powerpoint/2010/main" val="1126258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⻩老师上午</a:t>
            </a:r>
            <a:r>
              <a:rPr lang="zh-CN" altLang="en-US" sz="1200" kern="1200" dirty="0">
                <a:solidFill>
                  <a:schemeClr val="tx1"/>
                </a:solidFill>
                <a:effectLst/>
                <a:latin typeface="+mn-lt"/>
                <a:ea typeface="+mn-ea"/>
                <a:cs typeface="+mn-cs"/>
              </a:rPr>
              <a:t>好，接下来由我带来我们小组「软件项目与过程管理」的期末答辩 </a:t>
            </a:r>
          </a:p>
          <a:p>
            <a:endParaRPr kumimoji="1" lang="zh-CN" altLang="en-US" dirty="0"/>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1</a:t>
            </a:fld>
            <a:endParaRPr kumimoji="1" lang="zh-CN" altLang="en-US"/>
          </a:p>
        </p:txBody>
      </p:sp>
    </p:spTree>
    <p:extLst>
      <p:ext uri="{BB962C8B-B14F-4D97-AF65-F5344CB8AC3E}">
        <p14:creationId xmlns:p14="http://schemas.microsoft.com/office/powerpoint/2010/main" val="2816263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之后进行了市场分析</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可以看到我们的产品还是有十分广阔市场的</a:t>
            </a:r>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10</a:t>
            </a:fld>
            <a:endParaRPr kumimoji="1" lang="zh-CN" altLang="en-US"/>
          </a:p>
        </p:txBody>
      </p:sp>
    </p:spTree>
    <p:extLst>
      <p:ext uri="{BB962C8B-B14F-4D97-AF65-F5344CB8AC3E}">
        <p14:creationId xmlns:p14="http://schemas.microsoft.com/office/powerpoint/2010/main" val="330366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并且进行了可行性分析，包括如下三点</a:t>
            </a:r>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11</a:t>
            </a:fld>
            <a:endParaRPr kumimoji="1" lang="zh-CN" altLang="en-US"/>
          </a:p>
        </p:txBody>
      </p:sp>
    </p:spTree>
    <p:extLst>
      <p:ext uri="{BB962C8B-B14F-4D97-AF65-F5344CB8AC3E}">
        <p14:creationId xmlns:p14="http://schemas.microsoft.com/office/powerpoint/2010/main" val="1781540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得出我们项目可行之后我们进行了市场上的可行性分析，包括经济、顾客、竞争对手等多方面因素</a:t>
            </a:r>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12</a:t>
            </a:fld>
            <a:endParaRPr kumimoji="1" lang="zh-CN" altLang="en-US"/>
          </a:p>
        </p:txBody>
      </p:sp>
    </p:spTree>
    <p:extLst>
      <p:ext uri="{BB962C8B-B14F-4D97-AF65-F5344CB8AC3E}">
        <p14:creationId xmlns:p14="http://schemas.microsoft.com/office/powerpoint/2010/main" val="121000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比如我这是们进行的市场竞争方面的分析</a:t>
            </a:r>
          </a:p>
          <a:p>
            <a:r>
              <a:rPr lang="zh-CN" altLang="en-US" sz="1200" kern="1200" dirty="0">
                <a:solidFill>
                  <a:schemeClr val="tx1"/>
                </a:solidFill>
                <a:effectLst/>
                <a:latin typeface="+mn-lt"/>
                <a:ea typeface="+mn-ea"/>
                <a:cs typeface="+mn-cs"/>
              </a:rPr>
              <a:t>这里的细节老师可以参看文档</a:t>
            </a:r>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13</a:t>
            </a:fld>
            <a:endParaRPr kumimoji="1" lang="zh-CN" altLang="en-US"/>
          </a:p>
        </p:txBody>
      </p:sp>
    </p:spTree>
    <p:extLst>
      <p:ext uri="{BB962C8B-B14F-4D97-AF65-F5344CB8AC3E}">
        <p14:creationId xmlns:p14="http://schemas.microsoft.com/office/powerpoint/2010/main" val="3656639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之后我们制定了我们虚拟公司的一些假设和前置条件，最后我们制定了我们运营公司的一个详尽计划，可以看到我们是从</a:t>
            </a:r>
            <a:r>
              <a:rPr lang="en" altLang="zh-CN" sz="1200" kern="1200" dirty="0">
                <a:solidFill>
                  <a:schemeClr val="tx1"/>
                </a:solidFill>
                <a:effectLst/>
                <a:latin typeface="+mn-lt"/>
                <a:ea typeface="+mn-ea"/>
                <a:cs typeface="+mn-cs"/>
              </a:rPr>
              <a:t>product</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office environment</a:t>
            </a:r>
            <a:r>
              <a:rPr lang="zh-CN" altLang="en" sz="1200" kern="1200" dirty="0">
                <a:solidFill>
                  <a:schemeClr val="tx1"/>
                </a:solidFill>
                <a:effectLst/>
                <a:latin typeface="+mn-lt"/>
                <a:ea typeface="+mn-ea"/>
                <a:cs typeface="+mn-cs"/>
              </a:rPr>
              <a:t>， </a:t>
            </a:r>
            <a:r>
              <a:rPr lang="en" altLang="zh-CN" sz="1200" kern="1200" dirty="0">
                <a:solidFill>
                  <a:schemeClr val="tx1"/>
                </a:solidFill>
                <a:effectLst/>
                <a:latin typeface="+mn-lt"/>
                <a:ea typeface="+mn-ea"/>
                <a:cs typeface="+mn-cs"/>
              </a:rPr>
              <a:t>personnel</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sales</a:t>
            </a:r>
            <a:r>
              <a:rPr lang="zh-CN" altLang="en-US" sz="1200" kern="1200" dirty="0">
                <a:solidFill>
                  <a:schemeClr val="tx1"/>
                </a:solidFill>
                <a:effectLst/>
                <a:latin typeface="+mn-lt"/>
                <a:ea typeface="+mn-ea"/>
                <a:cs typeface="+mn-cs"/>
              </a:rPr>
              <a:t>四个方面进行详细分析的</a:t>
            </a:r>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14</a:t>
            </a:fld>
            <a:endParaRPr kumimoji="1" lang="zh-CN" altLang="en-US"/>
          </a:p>
        </p:txBody>
      </p:sp>
    </p:spTree>
    <p:extLst>
      <p:ext uri="{BB962C8B-B14F-4D97-AF65-F5344CB8AC3E}">
        <p14:creationId xmlns:p14="http://schemas.microsoft.com/office/powerpoint/2010/main" val="2259226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第二部分是比较重要的</a:t>
            </a:r>
            <a:r>
              <a:rPr lang="en" altLang="zh-CN" sz="1200" dirty="0">
                <a:effectLst/>
              </a:rPr>
              <a:t>Budget</a:t>
            </a:r>
            <a:r>
              <a:rPr lang="zh-CN" altLang="en-US" sz="1200" dirty="0">
                <a:effectLst/>
              </a:rPr>
              <a:t>部分</a:t>
            </a:r>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15</a:t>
            </a:fld>
            <a:endParaRPr kumimoji="1" lang="zh-CN" altLang="en-US"/>
          </a:p>
        </p:txBody>
      </p:sp>
    </p:spTree>
    <p:extLst>
      <p:ext uri="{BB962C8B-B14F-4D97-AF65-F5344CB8AC3E}">
        <p14:creationId xmlns:p14="http://schemas.microsoft.com/office/powerpoint/2010/main" val="1333137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首先我们使用</a:t>
            </a:r>
            <a:r>
              <a:rPr lang="en" altLang="zh-CN" sz="1200" kern="1200" dirty="0">
                <a:solidFill>
                  <a:schemeClr val="tx1"/>
                </a:solidFill>
                <a:effectLst/>
                <a:latin typeface="+mn-lt"/>
                <a:ea typeface="+mn-ea"/>
                <a:cs typeface="+mn-cs"/>
              </a:rPr>
              <a:t>IFPUG</a:t>
            </a:r>
            <a:r>
              <a:rPr lang="zh-CN" altLang="en-US" sz="1200" kern="1200" dirty="0">
                <a:solidFill>
                  <a:schemeClr val="tx1"/>
                </a:solidFill>
                <a:effectLst/>
                <a:latin typeface="+mn-lt"/>
                <a:ea typeface="+mn-ea"/>
                <a:cs typeface="+mn-cs"/>
              </a:rPr>
              <a:t>标准进行项目</a:t>
            </a:r>
            <a:r>
              <a:rPr lang="en" altLang="zh-CN" sz="1200" kern="1200" dirty="0">
                <a:solidFill>
                  <a:schemeClr val="tx1"/>
                </a:solidFill>
                <a:effectLst/>
                <a:latin typeface="+mn-lt"/>
                <a:ea typeface="+mn-ea"/>
                <a:cs typeface="+mn-cs"/>
              </a:rPr>
              <a:t>function point</a:t>
            </a:r>
            <a:r>
              <a:rPr lang="zh-CN" altLang="en-US" sz="1200" kern="1200" dirty="0">
                <a:solidFill>
                  <a:schemeClr val="tx1"/>
                </a:solidFill>
                <a:effectLst/>
                <a:latin typeface="+mn-lt"/>
                <a:ea typeface="+mn-ea"/>
                <a:cs typeface="+mn-cs"/>
              </a:rPr>
              <a:t>估计，我们从五个方面进行分析，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714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并且利用</a:t>
            </a:r>
            <a:r>
              <a:rPr lang="en" altLang="zh-CN" sz="1200" kern="1200" dirty="0">
                <a:solidFill>
                  <a:schemeClr val="tx1"/>
                </a:solidFill>
                <a:effectLst/>
                <a:latin typeface="+mn-lt"/>
                <a:ea typeface="+mn-ea"/>
                <a:cs typeface="+mn-cs"/>
              </a:rPr>
              <a:t>use case diagram</a:t>
            </a:r>
            <a:r>
              <a:rPr lang="zh-CN" altLang="en-US" sz="1200" kern="1200" dirty="0">
                <a:solidFill>
                  <a:schemeClr val="tx1"/>
                </a:solidFill>
                <a:effectLst/>
                <a:latin typeface="+mn-lt"/>
                <a:ea typeface="+mn-ea"/>
                <a:cs typeface="+mn-cs"/>
              </a:rPr>
              <a:t>进行可视化观察，</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799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最后得到总的</a:t>
            </a:r>
            <a:r>
              <a:rPr lang="en" altLang="zh-CN" sz="1200" kern="1200" dirty="0">
                <a:solidFill>
                  <a:schemeClr val="tx1"/>
                </a:solidFill>
                <a:effectLst/>
                <a:latin typeface="+mn-lt"/>
                <a:ea typeface="+mn-ea"/>
                <a:cs typeface="+mn-cs"/>
              </a:rPr>
              <a:t>UFP</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157</a:t>
            </a:r>
            <a:r>
              <a:rPr lang="zh-CN" altLang="en-US" sz="1200" kern="1200" dirty="0">
                <a:solidFill>
                  <a:schemeClr val="tx1"/>
                </a:solidFill>
                <a:effectLst/>
                <a:latin typeface="+mn-lt"/>
                <a:ea typeface="+mn-ea"/>
                <a:cs typeface="+mn-cs"/>
              </a:rPr>
              <a:t>，然后我们运用</a:t>
            </a:r>
            <a:r>
              <a:rPr lang="en" altLang="zh-CN" sz="1200" kern="1200" dirty="0">
                <a:solidFill>
                  <a:schemeClr val="tx1"/>
                </a:solidFill>
                <a:effectLst/>
                <a:latin typeface="+mn-lt"/>
                <a:ea typeface="+mn-ea"/>
                <a:cs typeface="+mn-cs"/>
              </a:rPr>
              <a:t>RCAF</a:t>
            </a:r>
            <a:r>
              <a:rPr lang="zh-CN" altLang="en-US" sz="1200" kern="1200" dirty="0">
                <a:solidFill>
                  <a:schemeClr val="tx1"/>
                </a:solidFill>
                <a:effectLst/>
                <a:latin typeface="+mn-lt"/>
                <a:ea typeface="+mn-ea"/>
                <a:cs typeface="+mn-cs"/>
              </a:rPr>
              <a:t>综合了</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个系统特性计算得到总的调整因子为</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，最终的</a:t>
            </a:r>
            <a:r>
              <a:rPr lang="en" altLang="zh-CN" sz="1200" kern="1200" dirty="0">
                <a:solidFill>
                  <a:schemeClr val="tx1"/>
                </a:solidFill>
                <a:effectLst/>
                <a:latin typeface="+mn-lt"/>
                <a:ea typeface="+mn-ea"/>
                <a:cs typeface="+mn-cs"/>
              </a:rPr>
              <a:t>VAF</a:t>
            </a:r>
            <a:r>
              <a:rPr lang="zh-CN" altLang="en-US" sz="1200" kern="1200" dirty="0">
                <a:solidFill>
                  <a:schemeClr val="tx1"/>
                </a:solidFill>
                <a:effectLst/>
                <a:latin typeface="+mn-lt"/>
                <a:ea typeface="+mn-ea"/>
                <a:cs typeface="+mn-cs"/>
              </a:rPr>
              <a:t>由共识计算得到为</a:t>
            </a:r>
            <a:r>
              <a:rPr lang="en-US" altLang="zh-CN" sz="1200" kern="1200" dirty="0">
                <a:solidFill>
                  <a:schemeClr val="tx1"/>
                </a:solidFill>
                <a:effectLst/>
                <a:latin typeface="+mn-lt"/>
                <a:ea typeface="+mn-ea"/>
                <a:cs typeface="+mn-cs"/>
              </a:rPr>
              <a:t>0.97</a:t>
            </a:r>
            <a:r>
              <a:rPr lang="zh-CN" altLang="en-US" sz="1200" kern="1200" dirty="0">
                <a:solidFill>
                  <a:schemeClr val="tx1"/>
                </a:solidFill>
                <a:effectLst/>
                <a:latin typeface="+mn-lt"/>
                <a:ea typeface="+mn-ea"/>
                <a:cs typeface="+mn-cs"/>
              </a:rPr>
              <a:t>，最后得到调整后的</a:t>
            </a:r>
            <a:r>
              <a:rPr lang="en" altLang="zh-CN" sz="1200" kern="1200" dirty="0">
                <a:solidFill>
                  <a:schemeClr val="tx1"/>
                </a:solidFill>
                <a:effectLst/>
                <a:latin typeface="+mn-lt"/>
                <a:ea typeface="+mn-ea"/>
                <a:cs typeface="+mn-cs"/>
              </a:rPr>
              <a:t>FP</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152.29</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5851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最后得到总的</a:t>
            </a:r>
            <a:r>
              <a:rPr lang="en" altLang="zh-CN" sz="1200" kern="1200" dirty="0">
                <a:solidFill>
                  <a:schemeClr val="tx1"/>
                </a:solidFill>
                <a:effectLst/>
                <a:latin typeface="+mn-lt"/>
                <a:ea typeface="+mn-ea"/>
                <a:cs typeface="+mn-cs"/>
              </a:rPr>
              <a:t>UFP</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157</a:t>
            </a:r>
            <a:r>
              <a:rPr lang="zh-CN" altLang="en-US" sz="1200" kern="1200" dirty="0">
                <a:solidFill>
                  <a:schemeClr val="tx1"/>
                </a:solidFill>
                <a:effectLst/>
                <a:latin typeface="+mn-lt"/>
                <a:ea typeface="+mn-ea"/>
                <a:cs typeface="+mn-cs"/>
              </a:rPr>
              <a:t>，然后我们运用</a:t>
            </a:r>
            <a:r>
              <a:rPr lang="en" altLang="zh-CN" sz="1200" kern="1200" dirty="0">
                <a:solidFill>
                  <a:schemeClr val="tx1"/>
                </a:solidFill>
                <a:effectLst/>
                <a:latin typeface="+mn-lt"/>
                <a:ea typeface="+mn-ea"/>
                <a:cs typeface="+mn-cs"/>
              </a:rPr>
              <a:t>RCAF</a:t>
            </a:r>
            <a:r>
              <a:rPr lang="zh-CN" altLang="en-US" sz="1200" kern="1200" dirty="0">
                <a:solidFill>
                  <a:schemeClr val="tx1"/>
                </a:solidFill>
                <a:effectLst/>
                <a:latin typeface="+mn-lt"/>
                <a:ea typeface="+mn-ea"/>
                <a:cs typeface="+mn-cs"/>
              </a:rPr>
              <a:t>综合了</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个系统特性计算得到总的调整因子为</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，最终的</a:t>
            </a:r>
            <a:r>
              <a:rPr lang="en" altLang="zh-CN" sz="1200" kern="1200" dirty="0">
                <a:solidFill>
                  <a:schemeClr val="tx1"/>
                </a:solidFill>
                <a:effectLst/>
                <a:latin typeface="+mn-lt"/>
                <a:ea typeface="+mn-ea"/>
                <a:cs typeface="+mn-cs"/>
              </a:rPr>
              <a:t>VAF</a:t>
            </a:r>
            <a:r>
              <a:rPr lang="zh-CN" altLang="en-US" sz="1200" kern="1200" dirty="0">
                <a:solidFill>
                  <a:schemeClr val="tx1"/>
                </a:solidFill>
                <a:effectLst/>
                <a:latin typeface="+mn-lt"/>
                <a:ea typeface="+mn-ea"/>
                <a:cs typeface="+mn-cs"/>
              </a:rPr>
              <a:t>由左边的公式计算得到为</a:t>
            </a:r>
            <a:r>
              <a:rPr lang="en-US" altLang="zh-CN" sz="1200" kern="1200" dirty="0">
                <a:solidFill>
                  <a:schemeClr val="tx1"/>
                </a:solidFill>
                <a:effectLst/>
                <a:latin typeface="+mn-lt"/>
                <a:ea typeface="+mn-ea"/>
                <a:cs typeface="+mn-cs"/>
              </a:rPr>
              <a:t>0.97</a:t>
            </a:r>
            <a:r>
              <a:rPr lang="zh-CN" altLang="en-US" sz="1200" kern="1200" dirty="0">
                <a:solidFill>
                  <a:schemeClr val="tx1"/>
                </a:solidFill>
                <a:effectLst/>
                <a:latin typeface="+mn-lt"/>
                <a:ea typeface="+mn-ea"/>
                <a:cs typeface="+mn-cs"/>
              </a:rPr>
              <a:t>，最后得到调整后的</a:t>
            </a:r>
            <a:r>
              <a:rPr lang="en" altLang="zh-CN" sz="1200" kern="1200" dirty="0">
                <a:solidFill>
                  <a:schemeClr val="tx1"/>
                </a:solidFill>
                <a:effectLst/>
                <a:latin typeface="+mn-lt"/>
                <a:ea typeface="+mn-ea"/>
                <a:cs typeface="+mn-cs"/>
              </a:rPr>
              <a:t>FP</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152.29</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102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我们在进行过上半学期 </a:t>
            </a:r>
            <a:r>
              <a:rPr lang="zh-CN" altLang="en" sz="1200" kern="1200" dirty="0">
                <a:solidFill>
                  <a:schemeClr val="tx1"/>
                </a:solidFill>
                <a:effectLst/>
                <a:latin typeface="+mn-lt"/>
                <a:ea typeface="+mn-ea"/>
                <a:cs typeface="+mn-cs"/>
              </a:rPr>
              <a:t>过程管理</a:t>
            </a:r>
            <a:r>
              <a:rPr lang="zh-CN" altLang="en-US" sz="1200" kern="1200" dirty="0">
                <a:solidFill>
                  <a:schemeClr val="tx1"/>
                </a:solidFill>
                <a:effectLst/>
                <a:latin typeface="+mn-lt"/>
                <a:ea typeface="+mn-ea"/>
                <a:cs typeface="+mn-cs"/>
              </a:rPr>
              <a:t>相关知识域的实践之后</a:t>
            </a:r>
          </a:p>
          <a:p>
            <a:r>
              <a:rPr lang="zh-CN" altLang="en-US" sz="1200" kern="1200" dirty="0">
                <a:solidFill>
                  <a:schemeClr val="tx1"/>
                </a:solidFill>
                <a:effectLst/>
                <a:latin typeface="+mn-lt"/>
                <a:ea typeface="+mn-ea"/>
                <a:cs typeface="+mn-cs"/>
              </a:rPr>
              <a:t>将视角转换到软件工程经济学方面来</a:t>
            </a:r>
          </a:p>
          <a:p>
            <a:endParaRPr kumimoji="1" lang="zh-CN" altLang="en-US" dirty="0"/>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2</a:t>
            </a:fld>
            <a:endParaRPr kumimoji="1" lang="zh-CN" altLang="en-US"/>
          </a:p>
        </p:txBody>
      </p:sp>
    </p:spTree>
    <p:extLst>
      <p:ext uri="{BB962C8B-B14F-4D97-AF65-F5344CB8AC3E}">
        <p14:creationId xmlns:p14="http://schemas.microsoft.com/office/powerpoint/2010/main" val="2192212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之后我们进行了</a:t>
            </a:r>
            <a:r>
              <a:rPr lang="en" altLang="zh-CN" sz="1200" kern="1200" dirty="0">
                <a:solidFill>
                  <a:schemeClr val="tx1"/>
                </a:solidFill>
                <a:effectLst/>
                <a:latin typeface="+mn-lt"/>
                <a:ea typeface="+mn-ea"/>
                <a:cs typeface="+mn-cs"/>
              </a:rPr>
              <a:t>Effort</a:t>
            </a:r>
            <a:r>
              <a:rPr lang="zh-CN" altLang="en-US" sz="1200" kern="1200" dirty="0">
                <a:solidFill>
                  <a:schemeClr val="tx1"/>
                </a:solidFill>
                <a:effectLst/>
                <a:latin typeface="+mn-lt"/>
                <a:ea typeface="+mn-ea"/>
                <a:cs typeface="+mn-cs"/>
              </a:rPr>
              <a:t>估计，我们区分了开发过程和运维过程的工作量和成本估计并且依照国家标准进行计算，我们以开发过程为例讲解</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06312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首先是项目范围估计 这是我们的计算公式，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96050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然后根据项目的范围得到了工作量的估计，我们工作量的估计是取了</a:t>
            </a:r>
            <a:r>
              <a:rPr lang="en-US" altLang="zh-CN" sz="1200" kern="1200" dirty="0">
                <a:solidFill>
                  <a:schemeClr val="tx1"/>
                </a:solidFill>
                <a:effectLst/>
                <a:latin typeface="+mn-lt"/>
                <a:ea typeface="+mn-ea"/>
                <a:cs typeface="+mn-cs"/>
              </a:rPr>
              <a:t>25%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75%</a:t>
            </a:r>
            <a:r>
              <a:rPr lang="zh-CN" altLang="en-US" sz="1200" kern="1200" dirty="0">
                <a:solidFill>
                  <a:schemeClr val="tx1"/>
                </a:solidFill>
                <a:effectLst/>
                <a:latin typeface="+mn-lt"/>
                <a:ea typeface="+mn-ea"/>
                <a:cs typeface="+mn-cs"/>
              </a:rPr>
              <a:t>间的值作为生产率调整因子，也就是软件开发生产率基准数据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9619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成本估计我们同样分了开发和运维两个部分，以开发部分为例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9703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我们按照国标标准分成四个部分进行计算，直接人力，间接人力，直接非人力，间接非人力，最后计算得到总的开发成本为</a:t>
            </a:r>
            <a:r>
              <a:rPr lang="en-US" altLang="zh-CN" sz="1200" kern="1200" dirty="0">
                <a:solidFill>
                  <a:schemeClr val="tx1"/>
                </a:solidFill>
                <a:effectLst/>
                <a:latin typeface="+mn-lt"/>
                <a:ea typeface="+mn-ea"/>
                <a:cs typeface="+mn-cs"/>
              </a:rPr>
              <a:t>38854¥</a:t>
            </a:r>
            <a:r>
              <a:rPr lang="zh-CN" altLang="en-US" sz="1200" kern="1200" dirty="0">
                <a:solidFill>
                  <a:schemeClr val="tx1"/>
                </a:solidFill>
                <a:effectLst/>
                <a:latin typeface="+mn-lt"/>
                <a:ea typeface="+mn-ea"/>
                <a:cs typeface="+mn-cs"/>
              </a:rPr>
              <a:t>，运维与开发的计算方法相同，不再赘述。</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4951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成本估计我们同样分了开发和运维两个部分，以开发部分为例，首先按照国标标准，我们分成四个部分进行计算，直接人力，间接人力，直接非人力，间接非人力，最后计算得到总的开发成本为</a:t>
            </a:r>
            <a:r>
              <a:rPr lang="en-US" altLang="zh-CN" sz="1200" kern="1200" dirty="0">
                <a:solidFill>
                  <a:schemeClr val="tx1"/>
                </a:solidFill>
                <a:effectLst/>
                <a:latin typeface="+mn-lt"/>
                <a:ea typeface="+mn-ea"/>
                <a:cs typeface="+mn-cs"/>
              </a:rPr>
              <a:t>38854¥</a:t>
            </a:r>
            <a:r>
              <a:rPr lang="zh-CN" altLang="en-US" sz="1200" kern="1200" dirty="0">
                <a:solidFill>
                  <a:schemeClr val="tx1"/>
                </a:solidFill>
                <a:effectLst/>
                <a:latin typeface="+mn-lt"/>
                <a:ea typeface="+mn-ea"/>
                <a:cs typeface="+mn-cs"/>
              </a:rPr>
              <a:t>，运维与开发的计算方法相同，不再赘述。</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20528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由于我们从</a:t>
            </a:r>
            <a:r>
              <a:rPr lang="zh-CN" altLang="en" sz="1200" kern="1200" dirty="0">
                <a:solidFill>
                  <a:schemeClr val="tx1"/>
                </a:solidFill>
                <a:effectLst/>
                <a:latin typeface="+mn-lt"/>
                <a:ea typeface="+mn-ea"/>
                <a:cs typeface="+mn-cs"/>
              </a:rPr>
              <a:t>中国</a:t>
            </a:r>
            <a:r>
              <a:rPr lang="zh-CN" altLang="en-US" sz="1200" kern="1200" dirty="0">
                <a:solidFill>
                  <a:schemeClr val="tx1"/>
                </a:solidFill>
                <a:effectLst/>
                <a:latin typeface="+mn-lt"/>
                <a:ea typeface="+mn-ea"/>
                <a:cs typeface="+mn-cs"/>
              </a:rPr>
              <a:t>工商银行贷款了</a:t>
            </a:r>
            <a:r>
              <a:rPr lang="en-US" altLang="zh-CN" sz="1200" kern="1200" dirty="0">
                <a:solidFill>
                  <a:schemeClr val="tx1"/>
                </a:solidFill>
                <a:effectLst/>
                <a:latin typeface="+mn-lt"/>
                <a:ea typeface="+mn-ea"/>
                <a:cs typeface="+mn-cs"/>
              </a:rPr>
              <a:t>100</a:t>
            </a:r>
            <a:r>
              <a:rPr lang="en"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作为启动资金，所以接下来我们对我们的还款进行了一个策略规划，第一种是等额本金的还款策略，第二种是等额本息的还款策略。最终我们比较二者之后选择了等额本息的方法</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1762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第三部分是最核心的</a:t>
            </a:r>
            <a:r>
              <a:rPr lang="en" altLang="zh-CN" sz="1200" dirty="0">
                <a:effectLst/>
              </a:rPr>
              <a:t>Financial Evaluation</a:t>
            </a:r>
          </a:p>
          <a:p>
            <a:endParaRPr kumimoji="1" lang="zh-CN" altLang="en-US" dirty="0"/>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27</a:t>
            </a:fld>
            <a:endParaRPr kumimoji="1" lang="zh-CN" altLang="en-US"/>
          </a:p>
        </p:txBody>
      </p:sp>
    </p:spTree>
    <p:extLst>
      <p:ext uri="{BB962C8B-B14F-4D97-AF65-F5344CB8AC3E}">
        <p14:creationId xmlns:p14="http://schemas.microsoft.com/office/powerpoint/2010/main" val="3573640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首先我们进行了我们公司的定价规划，我们研究了老师课上提到的影响价格的八个主要因素，然后我们选取了最为重要的六个因素进行定价分析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7094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最终我们采用</a:t>
            </a:r>
            <a:r>
              <a:rPr lang="en" altLang="zh-CN" sz="1200" kern="1200" dirty="0">
                <a:solidFill>
                  <a:schemeClr val="tx1"/>
                </a:solidFill>
                <a:effectLst/>
                <a:latin typeface="+mn-lt"/>
                <a:ea typeface="+mn-ea"/>
                <a:cs typeface="+mn-cs"/>
              </a:rPr>
              <a:t>mark-up pricing</a:t>
            </a:r>
            <a:r>
              <a:rPr lang="zh-CN" altLang="en-US" sz="1200" kern="1200" dirty="0">
                <a:solidFill>
                  <a:schemeClr val="tx1"/>
                </a:solidFill>
                <a:effectLst/>
                <a:latin typeface="+mn-lt"/>
                <a:ea typeface="+mn-ea"/>
                <a:cs typeface="+mn-cs"/>
              </a:rPr>
              <a:t>和</a:t>
            </a:r>
            <a:r>
              <a:rPr lang="en" altLang="zh-CN" sz="1200" kern="1200" dirty="0">
                <a:solidFill>
                  <a:schemeClr val="tx1"/>
                </a:solidFill>
                <a:effectLst/>
                <a:latin typeface="+mn-lt"/>
                <a:ea typeface="+mn-ea"/>
                <a:cs typeface="+mn-cs"/>
              </a:rPr>
              <a:t>bundling pricing</a:t>
            </a:r>
            <a:r>
              <a:rPr lang="zh-CN" altLang="en-US" sz="1200" kern="1200" dirty="0">
                <a:solidFill>
                  <a:schemeClr val="tx1"/>
                </a:solidFill>
                <a:effectLst/>
                <a:latin typeface="+mn-lt"/>
                <a:ea typeface="+mn-ea"/>
                <a:cs typeface="+mn-cs"/>
              </a:rPr>
              <a:t>相结合的方法，并运用</a:t>
            </a:r>
            <a:r>
              <a:rPr lang="en-US" altLang="zh-CN" sz="1200" kern="1200" dirty="0">
                <a:solidFill>
                  <a:schemeClr val="tx1"/>
                </a:solidFill>
                <a:effectLst/>
                <a:latin typeface="+mn-lt"/>
                <a:ea typeface="+mn-ea"/>
                <a:cs typeface="+mn-cs"/>
              </a:rPr>
              <a:t>3</a:t>
            </a:r>
            <a:r>
              <a:rPr lang="en" altLang="zh-CN" sz="1200" kern="1200" dirty="0">
                <a:solidFill>
                  <a:schemeClr val="tx1"/>
                </a:solidFill>
                <a:effectLst/>
                <a:latin typeface="+mn-lt"/>
                <a:ea typeface="+mn-ea"/>
                <a:cs typeface="+mn-cs"/>
              </a:rPr>
              <a:t>Cs strategic triangle model</a:t>
            </a:r>
            <a:r>
              <a:rPr lang="zh-CN" altLang="en-US" sz="1200" kern="1200" dirty="0">
                <a:solidFill>
                  <a:schemeClr val="tx1"/>
                </a:solidFill>
                <a:effectLst/>
                <a:latin typeface="+mn-lt"/>
                <a:ea typeface="+mn-ea"/>
                <a:cs typeface="+mn-cs"/>
              </a:rPr>
              <a:t>进行最终的定价。我们针对</a:t>
            </a:r>
            <a:r>
              <a:rPr lang="en" altLang="zh-CN" sz="1200" kern="1200" dirty="0">
                <a:solidFill>
                  <a:schemeClr val="tx1"/>
                </a:solidFill>
                <a:effectLst/>
                <a:latin typeface="+mn-lt"/>
                <a:ea typeface="+mn-ea"/>
                <a:cs typeface="+mn-cs"/>
              </a:rPr>
              <a:t>entity game</a:t>
            </a:r>
            <a:r>
              <a:rPr lang="zh-CN" altLang="en-US" sz="1200" kern="1200" dirty="0">
                <a:solidFill>
                  <a:schemeClr val="tx1"/>
                </a:solidFill>
                <a:effectLst/>
                <a:latin typeface="+mn-lt"/>
                <a:ea typeface="+mn-ea"/>
                <a:cs typeface="+mn-cs"/>
              </a:rPr>
              <a:t>的</a:t>
            </a:r>
            <a:r>
              <a:rPr lang="en" altLang="zh-CN" sz="1200" kern="1200" dirty="0">
                <a:solidFill>
                  <a:schemeClr val="tx1"/>
                </a:solidFill>
                <a:effectLst/>
                <a:latin typeface="+mn-lt"/>
                <a:ea typeface="+mn-ea"/>
                <a:cs typeface="+mn-cs"/>
              </a:rPr>
              <a:t>publisher</a:t>
            </a:r>
            <a:r>
              <a:rPr lang="zh-CN" altLang="en-US" sz="1200" kern="1200" dirty="0">
                <a:solidFill>
                  <a:schemeClr val="tx1"/>
                </a:solidFill>
                <a:effectLst/>
                <a:latin typeface="+mn-lt"/>
                <a:ea typeface="+mn-ea"/>
                <a:cs typeface="+mn-cs"/>
              </a:rPr>
              <a:t>和</a:t>
            </a:r>
            <a:r>
              <a:rPr lang="en" altLang="zh-CN" sz="1200" kern="1200" dirty="0">
                <a:solidFill>
                  <a:schemeClr val="tx1"/>
                </a:solidFill>
                <a:effectLst/>
                <a:latin typeface="+mn-lt"/>
                <a:ea typeface="+mn-ea"/>
                <a:cs typeface="+mn-cs"/>
              </a:rPr>
              <a:t>customer</a:t>
            </a:r>
            <a:r>
              <a:rPr lang="zh-CN" altLang="en-US" sz="1200" kern="1200" dirty="0">
                <a:solidFill>
                  <a:schemeClr val="tx1"/>
                </a:solidFill>
                <a:effectLst/>
                <a:latin typeface="+mn-lt"/>
                <a:ea typeface="+mn-ea"/>
                <a:cs typeface="+mn-cs"/>
              </a:rPr>
              <a:t>分别定制了不同的价格策略如下。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54402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首先我们小组认真研读了课上老师的 </a:t>
            </a:r>
            <a:r>
              <a:rPr lang="en-US" altLang="zh-CN" sz="1200" kern="1200" dirty="0">
                <a:solidFill>
                  <a:schemeClr val="tx1"/>
                </a:solidFill>
                <a:effectLst/>
                <a:latin typeface="+mn-lt"/>
                <a:ea typeface="+mn-ea"/>
                <a:cs typeface="+mn-cs"/>
              </a:rPr>
              <a:t>14 </a:t>
            </a:r>
            <a:r>
              <a:rPr lang="zh-CN" altLang="en-US" sz="1200" kern="1200" dirty="0">
                <a:solidFill>
                  <a:schemeClr val="tx1"/>
                </a:solidFill>
                <a:effectLst/>
                <a:latin typeface="+mn-lt"/>
                <a:ea typeface="+mn-ea"/>
                <a:cs typeface="+mn-cs"/>
              </a:rPr>
              <a:t>份 </a:t>
            </a:r>
            <a:r>
              <a:rPr lang="en" altLang="zh-CN" sz="1200" kern="1200" dirty="0">
                <a:solidFill>
                  <a:schemeClr val="tx1"/>
                </a:solidFill>
                <a:effectLst/>
                <a:latin typeface="+mn-lt"/>
                <a:ea typeface="+mn-ea"/>
                <a:cs typeface="+mn-cs"/>
              </a:rPr>
              <a:t>PPT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教材、相关国家标准，并且结合我们自己 的理解总结了「软件工程经济学」的一份思维导图 我们从这份思维导图中提取最核心的部分构成了我们组项目的体系结构，并用 这份体系结构完成了我们小组</a:t>
            </a:r>
            <a:r>
              <a:rPr lang="en" altLang="zh-CN" sz="1200" kern="1200" dirty="0">
                <a:solidFill>
                  <a:schemeClr val="tx1"/>
                </a:solidFill>
                <a:effectLst/>
                <a:latin typeface="+mn-lt"/>
                <a:ea typeface="+mn-ea"/>
                <a:cs typeface="+mn-cs"/>
              </a:rPr>
              <a:t>ICE</a:t>
            </a:r>
            <a:r>
              <a:rPr lang="zh-CN" altLang="en-US" sz="1200" kern="1200" dirty="0">
                <a:solidFill>
                  <a:schemeClr val="tx1"/>
                </a:solidFill>
                <a:effectLst/>
                <a:latin typeface="+mn-lt"/>
                <a:ea typeface="+mn-ea"/>
                <a:cs typeface="+mn-cs"/>
              </a:rPr>
              <a:t>项目的期末课程设计</a:t>
            </a:r>
          </a:p>
          <a:p>
            <a:r>
              <a:rPr lang="zh-CN" altLang="en-US" sz="1200" kern="1200" dirty="0">
                <a:solidFill>
                  <a:schemeClr val="tx1"/>
                </a:solidFill>
                <a:effectLst/>
                <a:latin typeface="+mn-lt"/>
                <a:ea typeface="+mn-ea"/>
                <a:cs typeface="+mn-cs"/>
              </a:rPr>
              <a:t>这是我们项目的目录结构</a:t>
            </a:r>
          </a:p>
          <a:p>
            <a:endParaRPr kumimoji="1" lang="zh-CN" altLang="en-US" dirty="0"/>
          </a:p>
        </p:txBody>
      </p:sp>
      <p:sp>
        <p:nvSpPr>
          <p:cNvPr id="4" name="灯片编号占位符 3"/>
          <p:cNvSpPr>
            <a:spLocks noGrp="1"/>
          </p:cNvSpPr>
          <p:nvPr>
            <p:ph type="sldNum" sz="quarter" idx="5"/>
          </p:nvPr>
        </p:nvSpPr>
        <p:spPr/>
        <p:txBody>
          <a:bodyPr/>
          <a:lstStyle/>
          <a:p>
            <a:fld id="{733BE519-0FA4-BF46-A0BF-1BB0145516D0}" type="slidenum">
              <a:rPr kumimoji="1" lang="zh-CN" altLang="en-US" smtClean="0"/>
              <a:t>3</a:t>
            </a:fld>
            <a:endParaRPr kumimoji="1" lang="zh-CN" altLang="en-US"/>
          </a:p>
        </p:txBody>
      </p:sp>
    </p:spTree>
    <p:extLst>
      <p:ext uri="{BB962C8B-B14F-4D97-AF65-F5344CB8AC3E}">
        <p14:creationId xmlns:p14="http://schemas.microsoft.com/office/powerpoint/2010/main" val="3867723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最终我们采用</a:t>
            </a:r>
            <a:r>
              <a:rPr lang="en" altLang="zh-CN" sz="1200" kern="1200" dirty="0">
                <a:solidFill>
                  <a:schemeClr val="tx1"/>
                </a:solidFill>
                <a:effectLst/>
                <a:latin typeface="+mn-lt"/>
                <a:ea typeface="+mn-ea"/>
                <a:cs typeface="+mn-cs"/>
              </a:rPr>
              <a:t>mark-up pricing</a:t>
            </a:r>
            <a:r>
              <a:rPr lang="zh-CN" altLang="en-US" sz="1200" kern="1200" dirty="0">
                <a:solidFill>
                  <a:schemeClr val="tx1"/>
                </a:solidFill>
                <a:effectLst/>
                <a:latin typeface="+mn-lt"/>
                <a:ea typeface="+mn-ea"/>
                <a:cs typeface="+mn-cs"/>
              </a:rPr>
              <a:t>和</a:t>
            </a:r>
            <a:r>
              <a:rPr lang="en" altLang="zh-CN" sz="1200" kern="1200" dirty="0">
                <a:solidFill>
                  <a:schemeClr val="tx1"/>
                </a:solidFill>
                <a:effectLst/>
                <a:latin typeface="+mn-lt"/>
                <a:ea typeface="+mn-ea"/>
                <a:cs typeface="+mn-cs"/>
              </a:rPr>
              <a:t>bundling pricing</a:t>
            </a:r>
            <a:r>
              <a:rPr lang="zh-CN" altLang="en-US" sz="1200" kern="1200" dirty="0">
                <a:solidFill>
                  <a:schemeClr val="tx1"/>
                </a:solidFill>
                <a:effectLst/>
                <a:latin typeface="+mn-lt"/>
                <a:ea typeface="+mn-ea"/>
                <a:cs typeface="+mn-cs"/>
              </a:rPr>
              <a:t>相结合的方法，并运用</a:t>
            </a:r>
            <a:r>
              <a:rPr lang="en-US" altLang="zh-CN" sz="1200" kern="1200" dirty="0">
                <a:solidFill>
                  <a:schemeClr val="tx1"/>
                </a:solidFill>
                <a:effectLst/>
                <a:latin typeface="+mn-lt"/>
                <a:ea typeface="+mn-ea"/>
                <a:cs typeface="+mn-cs"/>
              </a:rPr>
              <a:t>3</a:t>
            </a:r>
            <a:r>
              <a:rPr lang="en" altLang="zh-CN" sz="1200" kern="1200" dirty="0">
                <a:solidFill>
                  <a:schemeClr val="tx1"/>
                </a:solidFill>
                <a:effectLst/>
                <a:latin typeface="+mn-lt"/>
                <a:ea typeface="+mn-ea"/>
                <a:cs typeface="+mn-cs"/>
              </a:rPr>
              <a:t>Cs strategic triangle model</a:t>
            </a:r>
            <a:r>
              <a:rPr lang="zh-CN" altLang="en-US" sz="1200" kern="1200" dirty="0">
                <a:solidFill>
                  <a:schemeClr val="tx1"/>
                </a:solidFill>
                <a:effectLst/>
                <a:latin typeface="+mn-lt"/>
                <a:ea typeface="+mn-ea"/>
                <a:cs typeface="+mn-cs"/>
              </a:rPr>
              <a:t>进行最终的定价。我们针对</a:t>
            </a:r>
            <a:r>
              <a:rPr lang="en" altLang="zh-CN" sz="1200" kern="1200" dirty="0">
                <a:solidFill>
                  <a:schemeClr val="tx1"/>
                </a:solidFill>
                <a:effectLst/>
                <a:latin typeface="+mn-lt"/>
                <a:ea typeface="+mn-ea"/>
                <a:cs typeface="+mn-cs"/>
              </a:rPr>
              <a:t>entity game</a:t>
            </a:r>
            <a:r>
              <a:rPr lang="zh-CN" altLang="en-US" sz="1200" kern="1200" dirty="0">
                <a:solidFill>
                  <a:schemeClr val="tx1"/>
                </a:solidFill>
                <a:effectLst/>
                <a:latin typeface="+mn-lt"/>
                <a:ea typeface="+mn-ea"/>
                <a:cs typeface="+mn-cs"/>
              </a:rPr>
              <a:t>的</a:t>
            </a:r>
            <a:r>
              <a:rPr lang="en" altLang="zh-CN" sz="1200" kern="1200" dirty="0">
                <a:solidFill>
                  <a:schemeClr val="tx1"/>
                </a:solidFill>
                <a:effectLst/>
                <a:latin typeface="+mn-lt"/>
                <a:ea typeface="+mn-ea"/>
                <a:cs typeface="+mn-cs"/>
              </a:rPr>
              <a:t>publisher</a:t>
            </a:r>
            <a:r>
              <a:rPr lang="zh-CN" altLang="en-US" sz="1200" kern="1200" dirty="0">
                <a:solidFill>
                  <a:schemeClr val="tx1"/>
                </a:solidFill>
                <a:effectLst/>
                <a:latin typeface="+mn-lt"/>
                <a:ea typeface="+mn-ea"/>
                <a:cs typeface="+mn-cs"/>
              </a:rPr>
              <a:t>和</a:t>
            </a:r>
            <a:r>
              <a:rPr lang="en" altLang="zh-CN" sz="1200" kern="1200" dirty="0">
                <a:solidFill>
                  <a:schemeClr val="tx1"/>
                </a:solidFill>
                <a:effectLst/>
                <a:latin typeface="+mn-lt"/>
                <a:ea typeface="+mn-ea"/>
                <a:cs typeface="+mn-cs"/>
              </a:rPr>
              <a:t>customer</a:t>
            </a:r>
            <a:r>
              <a:rPr lang="zh-CN" altLang="en-US" sz="1200" kern="1200" dirty="0">
                <a:solidFill>
                  <a:schemeClr val="tx1"/>
                </a:solidFill>
                <a:effectLst/>
                <a:latin typeface="+mn-lt"/>
                <a:ea typeface="+mn-ea"/>
                <a:cs typeface="+mn-cs"/>
              </a:rPr>
              <a:t>分别定制了不同的价格策略如下。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30670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接下来我们以三年作为我们的公司的一个周期，综合了成本、营收、税务、贷款、利息等多方面因素，以两种不同的视角绘制了</a:t>
            </a:r>
            <a:r>
              <a:rPr lang="en" altLang="zh-CN" sz="1200" kern="1200" dirty="0">
                <a:solidFill>
                  <a:schemeClr val="tx1"/>
                </a:solidFill>
                <a:effectLst/>
                <a:latin typeface="+mn-lt"/>
                <a:ea typeface="+mn-ea"/>
                <a:cs typeface="+mn-cs"/>
              </a:rPr>
              <a:t>cash flow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第一种主要考虑的是</a:t>
            </a:r>
            <a:r>
              <a:rPr lang="en" altLang="zh-CN" sz="1200" kern="1200" dirty="0">
                <a:solidFill>
                  <a:schemeClr val="tx1"/>
                </a:solidFill>
                <a:effectLst/>
                <a:latin typeface="+mn-lt"/>
                <a:ea typeface="+mn-ea"/>
                <a:cs typeface="+mn-cs"/>
              </a:rPr>
              <a:t>cash flow inflow</a:t>
            </a:r>
            <a:r>
              <a:rPr lang="zh-CN" altLang="en-US" sz="1200" kern="1200" dirty="0">
                <a:solidFill>
                  <a:schemeClr val="tx1"/>
                </a:solidFill>
                <a:effectLst/>
                <a:latin typeface="+mn-lt"/>
                <a:ea typeface="+mn-ea"/>
                <a:cs typeface="+mn-cs"/>
              </a:rPr>
              <a:t>和</a:t>
            </a:r>
            <a:r>
              <a:rPr lang="en" altLang="zh-CN" sz="1200" kern="1200" dirty="0">
                <a:solidFill>
                  <a:schemeClr val="tx1"/>
                </a:solidFill>
                <a:effectLst/>
                <a:latin typeface="+mn-lt"/>
                <a:ea typeface="+mn-ea"/>
                <a:cs typeface="+mn-cs"/>
              </a:rPr>
              <a:t>outflow</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而第二种我们总结并分类不同的流，分为</a:t>
            </a:r>
            <a:r>
              <a:rPr lang="en" altLang="zh-CN" sz="1200" kern="1200" dirty="0">
                <a:solidFill>
                  <a:schemeClr val="tx1"/>
                </a:solidFill>
                <a:effectLst/>
                <a:latin typeface="+mn-lt"/>
                <a:ea typeface="+mn-ea"/>
                <a:cs typeface="+mn-cs"/>
              </a:rPr>
              <a:t>operating</a:t>
            </a:r>
            <a:r>
              <a:rPr lang="zh-CN" altLang="e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investing,financing</a:t>
            </a:r>
            <a:r>
              <a:rPr lang="zh-CN" altLang="en-US" sz="1200" kern="1200" dirty="0">
                <a:solidFill>
                  <a:schemeClr val="tx1"/>
                </a:solidFill>
                <a:effectLst/>
                <a:latin typeface="+mn-lt"/>
                <a:ea typeface="+mn-ea"/>
                <a:cs typeface="+mn-cs"/>
              </a:rPr>
              <a:t>三部分进行展开</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58476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年也就是第一年的现金流图 </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2022 </a:t>
            </a:r>
            <a:r>
              <a:rPr lang="zh-CN" altLang="en-US" sz="1200" kern="1200" dirty="0">
                <a:solidFill>
                  <a:schemeClr val="tx1"/>
                </a:solidFill>
                <a:effectLst/>
                <a:latin typeface="+mn-lt"/>
                <a:ea typeface="+mn-ea"/>
                <a:cs typeface="+mn-cs"/>
              </a:rPr>
              <a:t>年，最终是这三年的一个总体情况，从最后的图例可以看出，我们这三年营收逐步上升</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0295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年也就是第一年的现金流图 </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2022 </a:t>
            </a:r>
            <a:r>
              <a:rPr lang="zh-CN" altLang="en-US" sz="1200" kern="1200" dirty="0">
                <a:solidFill>
                  <a:schemeClr val="tx1"/>
                </a:solidFill>
                <a:effectLst/>
                <a:latin typeface="+mn-lt"/>
                <a:ea typeface="+mn-ea"/>
                <a:cs typeface="+mn-cs"/>
              </a:rPr>
              <a:t>年，最终是这三年的一个总体情况，从最后的图例可以看出，我们这三年营收逐步上升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272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年也就是第一年的现金流图 </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2022 </a:t>
            </a:r>
            <a:r>
              <a:rPr lang="zh-CN" altLang="en-US" sz="1200" kern="1200" dirty="0">
                <a:solidFill>
                  <a:schemeClr val="tx1"/>
                </a:solidFill>
                <a:effectLst/>
                <a:latin typeface="+mn-lt"/>
                <a:ea typeface="+mn-ea"/>
                <a:cs typeface="+mn-cs"/>
              </a:rPr>
              <a:t>年，最终是这三年的一个总体情况，从最后的图例可以看出，我们这三年营收逐步上升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17185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年也就是第一年的现金流图 </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2022 </a:t>
            </a:r>
            <a:r>
              <a:rPr lang="zh-CN" altLang="en-US" sz="1200" kern="1200" dirty="0">
                <a:solidFill>
                  <a:schemeClr val="tx1"/>
                </a:solidFill>
                <a:effectLst/>
                <a:latin typeface="+mn-lt"/>
                <a:ea typeface="+mn-ea"/>
                <a:cs typeface="+mn-cs"/>
              </a:rPr>
              <a:t>年，最终是这三年的一个总体情况，从最后的图例可以看出，我们这三年营收逐步上升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84278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年也就是第一年的现金流图 </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2022 </a:t>
            </a:r>
            <a:r>
              <a:rPr lang="zh-CN" altLang="en-US" sz="1200" kern="1200" dirty="0">
                <a:solidFill>
                  <a:schemeClr val="tx1"/>
                </a:solidFill>
                <a:effectLst/>
                <a:latin typeface="+mn-lt"/>
                <a:ea typeface="+mn-ea"/>
                <a:cs typeface="+mn-cs"/>
              </a:rPr>
              <a:t>年，最终是这三年的一个总体情况，从最后的图例可以看出，我们这三年营收逐步上升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88175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年也就是第一年的现金流图 </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2022 </a:t>
            </a:r>
            <a:r>
              <a:rPr lang="zh-CN" altLang="en-US" sz="1200" kern="1200" dirty="0">
                <a:solidFill>
                  <a:schemeClr val="tx1"/>
                </a:solidFill>
                <a:effectLst/>
                <a:latin typeface="+mn-lt"/>
                <a:ea typeface="+mn-ea"/>
                <a:cs typeface="+mn-cs"/>
              </a:rPr>
              <a:t>年，最终是这三年的一个总体情况，从最后的图例可以看出，我们这三年营收逐步上升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6576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年也就是第一年的现金流图 </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2022 </a:t>
            </a:r>
            <a:r>
              <a:rPr lang="zh-CN" altLang="en-US" sz="1200" kern="1200" dirty="0">
                <a:solidFill>
                  <a:schemeClr val="tx1"/>
                </a:solidFill>
                <a:effectLst/>
                <a:latin typeface="+mn-lt"/>
                <a:ea typeface="+mn-ea"/>
                <a:cs typeface="+mn-cs"/>
              </a:rPr>
              <a:t>年，最终是这三年的一个总体情况，从最后的图例可以看出，我们这三年营收逐步上升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028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2020</a:t>
            </a:r>
            <a:r>
              <a:rPr lang="zh-CN" altLang="en-US" sz="1200" kern="1200" dirty="0">
                <a:solidFill>
                  <a:schemeClr val="tx1"/>
                </a:solidFill>
                <a:effectLst/>
                <a:latin typeface="+mn-lt"/>
                <a:ea typeface="+mn-ea"/>
                <a:cs typeface="+mn-cs"/>
              </a:rPr>
              <a:t>年也就是第一年的现金流图 </a:t>
            </a:r>
            <a:r>
              <a:rPr lang="en-US" altLang="zh-CN" sz="1200" kern="1200" dirty="0">
                <a:solidFill>
                  <a:schemeClr val="tx1"/>
                </a:solidFill>
                <a:effectLst/>
                <a:latin typeface="+mn-lt"/>
                <a:ea typeface="+mn-ea"/>
                <a:cs typeface="+mn-cs"/>
              </a:rPr>
              <a:t>2021</a:t>
            </a:r>
            <a:r>
              <a:rPr lang="zh-CN" altLang="en-US" sz="1200" kern="1200" dirty="0">
                <a:solidFill>
                  <a:schemeClr val="tx1"/>
                </a:solidFill>
                <a:effectLst/>
                <a:latin typeface="+mn-lt"/>
                <a:ea typeface="+mn-ea"/>
                <a:cs typeface="+mn-cs"/>
              </a:rPr>
              <a:t>年 </a:t>
            </a:r>
            <a:r>
              <a:rPr lang="en-US" altLang="zh-CN" sz="1200" kern="1200" dirty="0">
                <a:solidFill>
                  <a:schemeClr val="tx1"/>
                </a:solidFill>
                <a:effectLst/>
                <a:latin typeface="+mn-lt"/>
                <a:ea typeface="+mn-ea"/>
                <a:cs typeface="+mn-cs"/>
              </a:rPr>
              <a:t>2022 </a:t>
            </a:r>
            <a:r>
              <a:rPr lang="zh-CN" altLang="en-US" sz="1200" kern="1200" dirty="0">
                <a:solidFill>
                  <a:schemeClr val="tx1"/>
                </a:solidFill>
                <a:effectLst/>
                <a:latin typeface="+mn-lt"/>
                <a:ea typeface="+mn-ea"/>
                <a:cs typeface="+mn-cs"/>
              </a:rPr>
              <a:t>年，最终是这三年的一个总体情况，从最后的图例可以看出，我们这三年营收逐步上升</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7092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首先我们小组认真研读了课上老师的 </a:t>
            </a:r>
            <a:r>
              <a:rPr lang="en-US" altLang="zh-CN" sz="1200" kern="1200" dirty="0">
                <a:solidFill>
                  <a:schemeClr val="tx1"/>
                </a:solidFill>
                <a:effectLst/>
                <a:latin typeface="+mn-lt"/>
                <a:ea typeface="+mn-ea"/>
                <a:cs typeface="+mn-cs"/>
              </a:rPr>
              <a:t>14 </a:t>
            </a:r>
            <a:r>
              <a:rPr lang="zh-CN" altLang="en-US" sz="1200" kern="1200" dirty="0">
                <a:solidFill>
                  <a:schemeClr val="tx1"/>
                </a:solidFill>
                <a:effectLst/>
                <a:latin typeface="+mn-lt"/>
                <a:ea typeface="+mn-ea"/>
                <a:cs typeface="+mn-cs"/>
              </a:rPr>
              <a:t>份 </a:t>
            </a:r>
            <a:r>
              <a:rPr lang="en" altLang="zh-CN" sz="1200" kern="1200" dirty="0">
                <a:solidFill>
                  <a:schemeClr val="tx1"/>
                </a:solidFill>
                <a:effectLst/>
                <a:latin typeface="+mn-lt"/>
                <a:ea typeface="+mn-ea"/>
                <a:cs typeface="+mn-cs"/>
              </a:rPr>
              <a:t>PPT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教材、软件开发成本度量规范国家标准，并且结合我们自己 的理解总结了「软件工程经济学」的一份思维导图 我们从这份思维导图中提取最核心的部分构成了我们组项目的体系结构</a:t>
            </a:r>
            <a:endParaRPr kumimoji="1" lang="zh-CN" altLang="en-US" dirty="0"/>
          </a:p>
        </p:txBody>
      </p:sp>
      <p:sp>
        <p:nvSpPr>
          <p:cNvPr id="4" name="灯片编号占位符 3"/>
          <p:cNvSpPr>
            <a:spLocks noGrp="1"/>
          </p:cNvSpPr>
          <p:nvPr>
            <p:ph type="sldNum" sz="quarter" idx="5"/>
          </p:nvPr>
        </p:nvSpPr>
        <p:spPr/>
        <p:txBody>
          <a:bodyPr/>
          <a:lstStyle/>
          <a:p>
            <a:fld id="{733BE519-0FA4-BF46-A0BF-1BB0145516D0}" type="slidenum">
              <a:rPr kumimoji="1" lang="zh-CN" altLang="en-US" smtClean="0"/>
              <a:t>4</a:t>
            </a:fld>
            <a:endParaRPr kumimoji="1" lang="zh-CN" altLang="en-US"/>
          </a:p>
        </p:txBody>
      </p:sp>
    </p:spTree>
    <p:extLst>
      <p:ext uri="{BB962C8B-B14F-4D97-AF65-F5344CB8AC3E}">
        <p14:creationId xmlns:p14="http://schemas.microsoft.com/office/powerpoint/2010/main" val="1849548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分析完现金流之后我们研究了折旧和摊销，我们开始投入的</a:t>
            </a:r>
            <a:r>
              <a:rPr lang="en" altLang="zh-CN" sz="1200" kern="1200" dirty="0">
                <a:solidFill>
                  <a:schemeClr val="tx1"/>
                </a:solidFill>
                <a:effectLst/>
                <a:latin typeface="+mn-lt"/>
                <a:ea typeface="+mn-ea"/>
                <a:cs typeface="+mn-cs"/>
              </a:rPr>
              <a:t>hardware</a:t>
            </a:r>
            <a:r>
              <a:rPr lang="zh-CN" altLang="en-US" sz="1200" kern="1200" dirty="0">
                <a:solidFill>
                  <a:schemeClr val="tx1"/>
                </a:solidFill>
                <a:effectLst/>
                <a:latin typeface="+mn-lt"/>
                <a:ea typeface="+mn-ea"/>
                <a:cs typeface="+mn-cs"/>
              </a:rPr>
              <a:t>共</a:t>
            </a:r>
            <a:r>
              <a:rPr lang="en-US" altLang="zh-CN" sz="1200" kern="1200" dirty="0">
                <a:solidFill>
                  <a:schemeClr val="tx1"/>
                </a:solidFill>
                <a:effectLst/>
                <a:latin typeface="+mn-lt"/>
                <a:ea typeface="+mn-ea"/>
                <a:cs typeface="+mn-cs"/>
              </a:rPr>
              <a:t>¥4</a:t>
            </a:r>
            <a:r>
              <a:rPr lang="en" altLang="zh-CN" sz="1200" kern="1200" dirty="0">
                <a:solidFill>
                  <a:schemeClr val="tx1"/>
                </a:solidFill>
                <a:effectLst/>
                <a:latin typeface="+mn-lt"/>
                <a:ea typeface="+mn-ea"/>
                <a:cs typeface="+mn-cs"/>
              </a:rPr>
              <a:t>w</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software1w</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之后分别按照折旧和摊销的公式进行计算，结果如表格所示</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7090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分析完现金流之后我们研究了折旧和摊销，我们开始投入的</a:t>
            </a:r>
            <a:r>
              <a:rPr lang="en" altLang="zh-CN" sz="1200" kern="1200" dirty="0">
                <a:solidFill>
                  <a:schemeClr val="tx1"/>
                </a:solidFill>
                <a:effectLst/>
                <a:latin typeface="+mn-lt"/>
                <a:ea typeface="+mn-ea"/>
                <a:cs typeface="+mn-cs"/>
              </a:rPr>
              <a:t>hardware</a:t>
            </a:r>
            <a:r>
              <a:rPr lang="zh-CN" altLang="en-US" sz="1200" kern="1200" dirty="0">
                <a:solidFill>
                  <a:schemeClr val="tx1"/>
                </a:solidFill>
                <a:effectLst/>
                <a:latin typeface="+mn-lt"/>
                <a:ea typeface="+mn-ea"/>
                <a:cs typeface="+mn-cs"/>
              </a:rPr>
              <a:t>共</a:t>
            </a:r>
            <a:r>
              <a:rPr lang="en-US" altLang="zh-CN" sz="1200" kern="1200" dirty="0">
                <a:solidFill>
                  <a:schemeClr val="tx1"/>
                </a:solidFill>
                <a:effectLst/>
                <a:latin typeface="+mn-lt"/>
                <a:ea typeface="+mn-ea"/>
                <a:cs typeface="+mn-cs"/>
              </a:rPr>
              <a:t>¥4</a:t>
            </a:r>
            <a:r>
              <a:rPr lang="en" altLang="zh-CN" sz="1200" kern="1200" dirty="0">
                <a:solidFill>
                  <a:schemeClr val="tx1"/>
                </a:solidFill>
                <a:effectLst/>
                <a:latin typeface="+mn-lt"/>
                <a:ea typeface="+mn-ea"/>
                <a:cs typeface="+mn-cs"/>
              </a:rPr>
              <a:t>w</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software1w</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之后分别按照折旧和摊销的公式进行计算，结果如表格所示</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7483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之后我们综合了上述几点进行了</a:t>
            </a:r>
            <a:r>
              <a:rPr lang="en" altLang="zh-CN" sz="1200" kern="1200" dirty="0">
                <a:solidFill>
                  <a:schemeClr val="tx1"/>
                </a:solidFill>
                <a:effectLst/>
                <a:latin typeface="+mn-lt"/>
                <a:ea typeface="+mn-ea"/>
                <a:cs typeface="+mn-cs"/>
              </a:rPr>
              <a:t>profit &amp; loss</a:t>
            </a:r>
            <a:r>
              <a:rPr lang="zh-CN" altLang="en-US" sz="1200" kern="1200" dirty="0">
                <a:solidFill>
                  <a:schemeClr val="tx1"/>
                </a:solidFill>
                <a:effectLst/>
                <a:latin typeface="+mn-lt"/>
                <a:ea typeface="+mn-ea"/>
                <a:cs typeface="+mn-cs"/>
              </a:rPr>
              <a:t>分析</a:t>
            </a: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680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之后我们综合了上述几点进行了</a:t>
            </a:r>
            <a:r>
              <a:rPr lang="en" altLang="zh-CN" sz="1200" kern="1200" dirty="0">
                <a:solidFill>
                  <a:schemeClr val="tx1"/>
                </a:solidFill>
                <a:effectLst/>
                <a:latin typeface="+mn-lt"/>
                <a:ea typeface="+mn-ea"/>
                <a:cs typeface="+mn-cs"/>
              </a:rPr>
              <a:t>profit &amp; loss</a:t>
            </a:r>
            <a:r>
              <a:rPr lang="zh-CN" altLang="en-US" sz="1200" kern="1200" dirty="0">
                <a:solidFill>
                  <a:schemeClr val="tx1"/>
                </a:solidFill>
                <a:effectLst/>
                <a:latin typeface="+mn-lt"/>
                <a:ea typeface="+mn-ea"/>
                <a:cs typeface="+mn-cs"/>
              </a:rPr>
              <a:t>分析</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15165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其中公司个人所得税部分我们参考了「国家税务总局」的相关政策</a:t>
            </a: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488881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最后我们选定了</a:t>
            </a:r>
            <a:r>
              <a:rPr lang="en-US" altLang="zh-CN"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31</a:t>
            </a:r>
            <a:r>
              <a:rPr lang="zh-CN" altLang="en-US" sz="1200" kern="1200" dirty="0">
                <a:solidFill>
                  <a:schemeClr val="tx1"/>
                </a:solidFill>
                <a:effectLst/>
                <a:latin typeface="+mn-lt"/>
                <a:ea typeface="+mn-ea"/>
                <a:cs typeface="+mn-cs"/>
              </a:rPr>
              <a:t>这一个具体的时间点进行分析，得到了我们公司三年的</a:t>
            </a:r>
            <a:r>
              <a:rPr lang="en" altLang="zh-CN" sz="1200" kern="1200" dirty="0">
                <a:solidFill>
                  <a:schemeClr val="tx1"/>
                </a:solidFill>
                <a:effectLst/>
                <a:latin typeface="+mn-lt"/>
                <a:ea typeface="+mn-ea"/>
                <a:cs typeface="+mn-cs"/>
              </a:rPr>
              <a:t>balance sheet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其中一些约束和考量这里不做详细展开，请老师参考文档</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0620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最后一部分我们进行项目</a:t>
            </a:r>
            <a:r>
              <a:rPr lang="en" altLang="zh-CN" sz="1200" dirty="0">
                <a:effectLst/>
              </a:rPr>
              <a:t>Economic </a:t>
            </a:r>
            <a:r>
              <a:rPr lang="zh-CN" altLang="en-US" sz="1200" dirty="0">
                <a:effectLst/>
              </a:rPr>
              <a:t>分析</a:t>
            </a:r>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46</a:t>
            </a:fld>
            <a:endParaRPr kumimoji="1" lang="zh-CN" altLang="en-US"/>
          </a:p>
        </p:txBody>
      </p:sp>
    </p:spTree>
    <p:extLst>
      <p:ext uri="{BB962C8B-B14F-4D97-AF65-F5344CB8AC3E}">
        <p14:creationId xmlns:p14="http://schemas.microsoft.com/office/powerpoint/2010/main" val="306922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我们根据我们的现金流进行了收支平衡点分析</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04885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以及净现值、内部回报率以及投资回收期的相关计算</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04837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同时以我们的营收、人力支出、杂项支出为变量进行了敏感度分析，发现我们的项目对营收更加敏感。</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B71969-9757-444D-ADAF-5EF056D5ED26}"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9919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并且结合我们自己 的理解总结了「软件工程经济学」的一份思维导图 我们从这份思维导图中提取最核心的部分构成了我们组项目的体系结构，并用 这份体系结构完成了我们小组</a:t>
            </a:r>
            <a:r>
              <a:rPr lang="en" altLang="zh-CN" sz="1200" kern="1200" dirty="0">
                <a:solidFill>
                  <a:schemeClr val="tx1"/>
                </a:solidFill>
                <a:effectLst/>
                <a:latin typeface="+mn-lt"/>
                <a:ea typeface="+mn-ea"/>
                <a:cs typeface="+mn-cs"/>
              </a:rPr>
              <a:t>ICE</a:t>
            </a:r>
            <a:r>
              <a:rPr lang="zh-CN" altLang="en-US" sz="1200" kern="1200" dirty="0">
                <a:solidFill>
                  <a:schemeClr val="tx1"/>
                </a:solidFill>
                <a:effectLst/>
                <a:latin typeface="+mn-lt"/>
                <a:ea typeface="+mn-ea"/>
                <a:cs typeface="+mn-cs"/>
              </a:rPr>
              <a:t>项目的期末课程设计</a:t>
            </a:r>
          </a:p>
        </p:txBody>
      </p:sp>
      <p:sp>
        <p:nvSpPr>
          <p:cNvPr id="4" name="灯片编号占位符 3"/>
          <p:cNvSpPr>
            <a:spLocks noGrp="1"/>
          </p:cNvSpPr>
          <p:nvPr>
            <p:ph type="sldNum" sz="quarter" idx="5"/>
          </p:nvPr>
        </p:nvSpPr>
        <p:spPr/>
        <p:txBody>
          <a:bodyPr/>
          <a:lstStyle/>
          <a:p>
            <a:fld id="{733BE519-0FA4-BF46-A0BF-1BB0145516D0}" type="slidenum">
              <a:rPr kumimoji="1" lang="zh-CN" altLang="en-US" smtClean="0"/>
              <a:t>5</a:t>
            </a:fld>
            <a:endParaRPr kumimoji="1" lang="zh-CN" altLang="en-US"/>
          </a:p>
        </p:txBody>
      </p:sp>
    </p:spTree>
    <p:extLst>
      <p:ext uri="{BB962C8B-B14F-4D97-AF65-F5344CB8AC3E}">
        <p14:creationId xmlns:p14="http://schemas.microsoft.com/office/powerpoint/2010/main" val="17891484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50</a:t>
            </a:fld>
            <a:endParaRPr kumimoji="1" lang="zh-CN" altLang="en-US"/>
          </a:p>
        </p:txBody>
      </p:sp>
    </p:spTree>
    <p:extLst>
      <p:ext uri="{BB962C8B-B14F-4D97-AF65-F5344CB8AC3E}">
        <p14:creationId xmlns:p14="http://schemas.microsoft.com/office/powerpoint/2010/main" val="886088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这是我们后半学期项目的目录结构</a:t>
            </a:r>
          </a:p>
          <a:p>
            <a:endParaRPr kumimoji="1" lang="zh-CN" altLang="en-US" dirty="0"/>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6</a:t>
            </a:fld>
            <a:endParaRPr kumimoji="1" lang="zh-CN" altLang="en-US"/>
          </a:p>
        </p:txBody>
      </p:sp>
    </p:spTree>
    <p:extLst>
      <p:ext uri="{BB962C8B-B14F-4D97-AF65-F5344CB8AC3E}">
        <p14:creationId xmlns:p14="http://schemas.microsoft.com/office/powerpoint/2010/main" val="361481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a:solidFill>
                  <a:schemeClr val="tx1"/>
                </a:solidFill>
                <a:effectLst/>
                <a:latin typeface="+mn-lt"/>
                <a:ea typeface="+mn-ea"/>
                <a:cs typeface="+mn-cs"/>
              </a:rPr>
              <a:t>接下来我们主要从四个方面展开</a:t>
            </a:r>
          </a:p>
          <a:p>
            <a:endParaRPr kumimoji="1" lang="zh-CN" altLang="en-US" dirty="0"/>
          </a:p>
        </p:txBody>
      </p:sp>
      <p:sp>
        <p:nvSpPr>
          <p:cNvPr id="4" name="灯片编号占位符 3"/>
          <p:cNvSpPr>
            <a:spLocks noGrp="1"/>
          </p:cNvSpPr>
          <p:nvPr>
            <p:ph type="sldNum" sz="quarter" idx="5"/>
          </p:nvPr>
        </p:nvSpPr>
        <p:spPr/>
        <p:txBody>
          <a:bodyPr/>
          <a:lstStyle/>
          <a:p>
            <a:fld id="{733BE519-0FA4-BF46-A0BF-1BB0145516D0}" type="slidenum">
              <a:rPr kumimoji="1" lang="zh-CN" altLang="en-US" smtClean="0"/>
              <a:t>7</a:t>
            </a:fld>
            <a:endParaRPr kumimoji="1" lang="zh-CN" altLang="en-US"/>
          </a:p>
        </p:txBody>
      </p:sp>
    </p:spTree>
    <p:extLst>
      <p:ext uri="{BB962C8B-B14F-4D97-AF65-F5344CB8AC3E}">
        <p14:creationId xmlns:p14="http://schemas.microsoft.com/office/powerpoint/2010/main" val="363776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第一部分是有关我们公司的一些分析</a:t>
            </a:r>
            <a:endParaRPr lang="en-US" altLang="zh-CN" sz="1200" dirty="0">
              <a:effectLst/>
            </a:endParaRPr>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8</a:t>
            </a:fld>
            <a:endParaRPr kumimoji="1" lang="zh-CN" altLang="en-US"/>
          </a:p>
        </p:txBody>
      </p:sp>
    </p:spTree>
    <p:extLst>
      <p:ext uri="{BB962C8B-B14F-4D97-AF65-F5344CB8AC3E}">
        <p14:creationId xmlns:p14="http://schemas.microsoft.com/office/powerpoint/2010/main" val="309442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首先我们确定了我们公司的定位</a:t>
            </a:r>
          </a:p>
        </p:txBody>
      </p:sp>
      <p:sp>
        <p:nvSpPr>
          <p:cNvPr id="4" name="灯片编号占位符 3"/>
          <p:cNvSpPr>
            <a:spLocks noGrp="1"/>
          </p:cNvSpPr>
          <p:nvPr>
            <p:ph type="sldNum" sz="quarter" idx="5"/>
          </p:nvPr>
        </p:nvSpPr>
        <p:spPr/>
        <p:txBody>
          <a:bodyPr/>
          <a:lstStyle/>
          <a:p>
            <a:fld id="{6DB71969-9757-444D-ADAF-5EF056D5ED26}" type="slidenum">
              <a:rPr kumimoji="1" lang="zh-CN" altLang="en-US" smtClean="0"/>
              <a:t>9</a:t>
            </a:fld>
            <a:endParaRPr kumimoji="1" lang="zh-CN" altLang="en-US"/>
          </a:p>
        </p:txBody>
      </p:sp>
    </p:spTree>
    <p:extLst>
      <p:ext uri="{BB962C8B-B14F-4D97-AF65-F5344CB8AC3E}">
        <p14:creationId xmlns:p14="http://schemas.microsoft.com/office/powerpoint/2010/main" val="1079900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05ECB-B5C0-EB4A-9A3E-FF566045CA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B1911E8-120E-A844-BF68-BA763E95C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B289899-2A86-E741-9E9E-E32591831176}"/>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5" name="页脚占位符 4">
            <a:extLst>
              <a:ext uri="{FF2B5EF4-FFF2-40B4-BE49-F238E27FC236}">
                <a16:creationId xmlns:a16="http://schemas.microsoft.com/office/drawing/2014/main" id="{62781D35-2543-CD48-8C7B-6EDD30B85F0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50246BD-E1B8-3347-B797-3F8EEEF28340}"/>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2061375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A43B1-262E-AF4F-9FA6-63B16115F27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283C868-1A6E-F549-B181-0D0AD8074E1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F9CAC1D-EBAF-0A41-9FFC-2996ACEE7BA4}"/>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5" name="页脚占位符 4">
            <a:extLst>
              <a:ext uri="{FF2B5EF4-FFF2-40B4-BE49-F238E27FC236}">
                <a16:creationId xmlns:a16="http://schemas.microsoft.com/office/drawing/2014/main" id="{7954A065-77AF-E049-B4FC-15EA21DDBE9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AC8C6AF-B5D3-3749-B533-08FFA25051CB}"/>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3118462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9D0373-F22B-F541-A462-781A5853CD1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0518C35-58D6-804F-8E43-58BE6ED99F8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000C43D-071C-9940-B0A1-FF713EC1C5C0}"/>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5" name="页脚占位符 4">
            <a:extLst>
              <a:ext uri="{FF2B5EF4-FFF2-40B4-BE49-F238E27FC236}">
                <a16:creationId xmlns:a16="http://schemas.microsoft.com/office/drawing/2014/main" id="{06127F02-A737-C642-954A-5DC3FBA8391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80C76A4-41F1-324D-A3B4-2062FBF5DB04}"/>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3339334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CB83F2-7E83-E540-8D48-111C6BAE927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3095759-F2E5-124A-9228-F2E11E2A195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9EDC94B-B8FE-5445-AAE1-31C88CCA9632}"/>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5" name="页脚占位符 4">
            <a:extLst>
              <a:ext uri="{FF2B5EF4-FFF2-40B4-BE49-F238E27FC236}">
                <a16:creationId xmlns:a16="http://schemas.microsoft.com/office/drawing/2014/main" id="{884AEAC8-AFA1-AE41-BFC9-D8DB21CFAB1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1030A3A-FCF8-4948-AEC5-4C5EA66E76C2}"/>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917640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60D1F-3B43-AC47-8581-3509DDF22727}"/>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B6C563F-4995-2848-B0CD-A4D1912EF0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6B133F8-1A78-304D-852F-6F008D5E23A4}"/>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5" name="页脚占位符 4">
            <a:extLst>
              <a:ext uri="{FF2B5EF4-FFF2-40B4-BE49-F238E27FC236}">
                <a16:creationId xmlns:a16="http://schemas.microsoft.com/office/drawing/2014/main" id="{5A71B81C-BFD2-7E42-805E-DC535449B8D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FC09F92-4B58-7947-A7B1-FD094A8E8DCF}"/>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233883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A8841-8169-8443-9724-6D13F29DBEE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3AC3D7F-9F68-B64E-97FE-C497367ED3D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72E6D04-13EF-B44E-87AF-F6A871D30DA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2D56C93-EFF2-BF49-8E5D-833B0E40230C}"/>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6" name="页脚占位符 5">
            <a:extLst>
              <a:ext uri="{FF2B5EF4-FFF2-40B4-BE49-F238E27FC236}">
                <a16:creationId xmlns:a16="http://schemas.microsoft.com/office/drawing/2014/main" id="{C003C9F5-63DA-C246-B82B-7A7A3243D72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032C634-C921-DE40-B103-7AA62686BB9B}"/>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2532259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DBBECD-569A-4147-BB64-3C8398CB3F4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37E8AF2-204F-1A45-B830-901256603C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8ECD8C28-3C65-2B4A-9767-3D8333A2490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041E04D-6D49-EE46-8F30-64079DE67E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B56DA420-96F0-0642-925E-E2066F7A422A}"/>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A8A5ECB-6F7D-7040-984A-E462E7D35FA7}"/>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8" name="页脚占位符 7">
            <a:extLst>
              <a:ext uri="{FF2B5EF4-FFF2-40B4-BE49-F238E27FC236}">
                <a16:creationId xmlns:a16="http://schemas.microsoft.com/office/drawing/2014/main" id="{C052BBD9-B44C-6948-A535-0F23390C80C6}"/>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565C900-5E3C-FC4D-9D0F-A111807AFAE3}"/>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1813511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D22DA-ED01-D94B-92AE-E086B17E24C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CCA4452-E738-4246-A1D8-124FAB984641}"/>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4" name="页脚占位符 3">
            <a:extLst>
              <a:ext uri="{FF2B5EF4-FFF2-40B4-BE49-F238E27FC236}">
                <a16:creationId xmlns:a16="http://schemas.microsoft.com/office/drawing/2014/main" id="{FC8AF5FC-5B99-2748-983B-4757CAA8B9D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3BA6888-A908-914B-B051-41C0AB42C312}"/>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394805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B3530C-035D-284B-8FC0-A37158FFCCFE}"/>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3" name="页脚占位符 2">
            <a:extLst>
              <a:ext uri="{FF2B5EF4-FFF2-40B4-BE49-F238E27FC236}">
                <a16:creationId xmlns:a16="http://schemas.microsoft.com/office/drawing/2014/main" id="{AEB00C12-A430-9545-9836-6D2AA5C8956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6BDA1BE-4220-1A43-BB5A-9759DCA73453}"/>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2360856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2B14E-91FB-E14A-815E-028346B2B78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1101C2C-4B5D-344A-B67F-B4BB17CD75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47DE7E6-8717-0C4B-BCF6-398B4588E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FCC3FC2-A4B3-9B44-A874-EEDFCF5CCD2E}"/>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6" name="页脚占位符 5">
            <a:extLst>
              <a:ext uri="{FF2B5EF4-FFF2-40B4-BE49-F238E27FC236}">
                <a16:creationId xmlns:a16="http://schemas.microsoft.com/office/drawing/2014/main" id="{78620855-1E06-9443-94C0-977176B6402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4586EFE-2570-ED4E-BD50-A01006C7D5F1}"/>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1217506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42926-67C8-D34C-9197-F02F88D68B9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26C3924-5EA7-B341-A4A9-4F0B4DADEA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A4190E9B-D4E2-AA4A-870E-64B4940C95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ABB7F4B-8566-0449-814C-B2376FB1A6FE}"/>
              </a:ext>
            </a:extLst>
          </p:cNvPr>
          <p:cNvSpPr>
            <a:spLocks noGrp="1"/>
          </p:cNvSpPr>
          <p:nvPr>
            <p:ph type="dt" sz="half" idx="10"/>
          </p:nvPr>
        </p:nvSpPr>
        <p:spPr/>
        <p:txBody>
          <a:bodyPr/>
          <a:lstStyle/>
          <a:p>
            <a:fld id="{324F2FBB-3D4F-C646-A49D-9F99EBBA548D}" type="datetimeFigureOut">
              <a:rPr kumimoji="1" lang="zh-CN" altLang="en-US" smtClean="0"/>
              <a:t>2020/6/16</a:t>
            </a:fld>
            <a:endParaRPr kumimoji="1" lang="zh-CN" altLang="en-US"/>
          </a:p>
        </p:txBody>
      </p:sp>
      <p:sp>
        <p:nvSpPr>
          <p:cNvPr id="6" name="页脚占位符 5">
            <a:extLst>
              <a:ext uri="{FF2B5EF4-FFF2-40B4-BE49-F238E27FC236}">
                <a16:creationId xmlns:a16="http://schemas.microsoft.com/office/drawing/2014/main" id="{311A0981-A1AC-6743-B55D-AE652E7A70D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710C61F-2635-2F4D-B3F5-75441AACA69D}"/>
              </a:ext>
            </a:extLst>
          </p:cNvPr>
          <p:cNvSpPr>
            <a:spLocks noGrp="1"/>
          </p:cNvSpPr>
          <p:nvPr>
            <p:ph type="sldNum" sz="quarter" idx="12"/>
          </p:nvPr>
        </p:nvSpPr>
        <p:spPr/>
        <p:txBody>
          <a:body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54546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E4E3C83-0310-5845-80B3-C1FCD911FF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4E2DAB3-8171-554C-BAB7-6C14AE842B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830411C-C4A9-0C40-8531-EE17E6C6C2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F2FBB-3D4F-C646-A49D-9F99EBBA548D}" type="datetimeFigureOut">
              <a:rPr kumimoji="1" lang="zh-CN" altLang="en-US" smtClean="0"/>
              <a:t>2020/6/16</a:t>
            </a:fld>
            <a:endParaRPr kumimoji="1" lang="zh-CN" altLang="en-US"/>
          </a:p>
        </p:txBody>
      </p:sp>
      <p:sp>
        <p:nvSpPr>
          <p:cNvPr id="5" name="页脚占位符 4">
            <a:extLst>
              <a:ext uri="{FF2B5EF4-FFF2-40B4-BE49-F238E27FC236}">
                <a16:creationId xmlns:a16="http://schemas.microsoft.com/office/drawing/2014/main" id="{31658F43-2D5A-9D4C-B645-E33A493D9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5584537-30A8-BD49-A1C6-5D6FBA6FE1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ADD6CC-86A3-9F47-A4A2-71C5FC5A75F7}" type="slidenum">
              <a:rPr kumimoji="1" lang="zh-CN" altLang="en-US" smtClean="0"/>
              <a:t>‹#›</a:t>
            </a:fld>
            <a:endParaRPr kumimoji="1" lang="zh-CN" altLang="en-US"/>
          </a:p>
        </p:txBody>
      </p:sp>
    </p:spTree>
    <p:extLst>
      <p:ext uri="{BB962C8B-B14F-4D97-AF65-F5344CB8AC3E}">
        <p14:creationId xmlns:p14="http://schemas.microsoft.com/office/powerpoint/2010/main" val="2979807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png"/><Relationship Id="rId7" Type="http://schemas.openxmlformats.org/officeDocument/2006/relationships/diagramQuickStyle" Target="../diagrams/quickStyle2.xml"/><Relationship Id="rId12"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31.png"/><Relationship Id="rId5" Type="http://schemas.openxmlformats.org/officeDocument/2006/relationships/diagramData" Target="../diagrams/data2.xml"/><Relationship Id="rId10" Type="http://schemas.openxmlformats.org/officeDocument/2006/relationships/image" Target="../media/image30.png"/><Relationship Id="rId4" Type="http://schemas.openxmlformats.org/officeDocument/2006/relationships/image" Target="../media/image24.png"/><Relationship Id="rId9" Type="http://schemas.microsoft.com/office/2007/relationships/diagramDrawing" Target="../diagrams/drawing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image" Target="../media/image58.emf"/></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slide" Target="slide46.xml"/><Relationship Id="rId5" Type="http://schemas.openxmlformats.org/officeDocument/2006/relationships/image" Target="../media/image9.png"/><Relationship Id="rId10" Type="http://schemas.openxmlformats.org/officeDocument/2006/relationships/slide" Target="slide27.xml"/><Relationship Id="rId4" Type="http://schemas.openxmlformats.org/officeDocument/2006/relationships/image" Target="../media/image8.png"/><Relationship Id="rId9" Type="http://schemas.openxmlformats.org/officeDocument/2006/relationships/slide" Target="slide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3A278BC-1DC8-7344-8732-5E8D3C3D9CE5}"/>
              </a:ext>
            </a:extLst>
          </p:cNvPr>
          <p:cNvPicPr>
            <a:picLocks noChangeAspect="1"/>
          </p:cNvPicPr>
          <p:nvPr/>
        </p:nvPicPr>
        <p:blipFill>
          <a:blip r:embed="rId3"/>
          <a:stretch>
            <a:fillRect/>
          </a:stretch>
        </p:blipFill>
        <p:spPr>
          <a:xfrm>
            <a:off x="0" y="0"/>
            <a:ext cx="12192000" cy="6858000"/>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2666111" y="2475048"/>
            <a:ext cx="685977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400" b="1" u="none" strike="noStrike" kern="1200" cap="none" spc="0" normalizeH="0" baseline="0" noProof="0" dirty="0">
                <a:ln>
                  <a:noFill/>
                </a:ln>
                <a:solidFill>
                  <a:schemeClr val="tx1">
                    <a:lumMod val="85000"/>
                    <a:lumOff val="15000"/>
                  </a:schemeClr>
                </a:solidFill>
                <a:effectLst/>
                <a:uLnTx/>
                <a:uFillTx/>
                <a:latin typeface="Hiragino Mincho ProN W3" panose="02020300000000000000" pitchFamily="18" charset="-128"/>
                <a:ea typeface="Hiragino Mincho ProN W3" panose="02020300000000000000" pitchFamily="18" charset="-128"/>
                <a:cs typeface="LingWai SC Medium" panose="03050602040302020204" pitchFamily="66" charset="-122"/>
              </a:rPr>
              <a:t>软件项目与过程管理</a:t>
            </a:r>
          </a:p>
        </p:txBody>
      </p:sp>
      <p:sp>
        <p:nvSpPr>
          <p:cNvPr id="16" name="文本框 15">
            <a:extLst>
              <a:ext uri="{FF2B5EF4-FFF2-40B4-BE49-F238E27FC236}">
                <a16:creationId xmlns:a16="http://schemas.microsoft.com/office/drawing/2014/main" id="{5DFF36F3-AD3B-814F-960B-6030685B37A5}"/>
              </a:ext>
            </a:extLst>
          </p:cNvPr>
          <p:cNvSpPr txBox="1"/>
          <p:nvPr/>
        </p:nvSpPr>
        <p:spPr>
          <a:xfrm>
            <a:off x="4264337" y="4926214"/>
            <a:ext cx="3663319" cy="830997"/>
          </a:xfrm>
          <a:prstGeom prst="rect">
            <a:avLst/>
          </a:prstGeom>
          <a:noFill/>
        </p:spPr>
        <p:txBody>
          <a:bodyPr wrap="square" rtlCol="0">
            <a:spAutoFit/>
          </a:bodyPr>
          <a:lstStyle/>
          <a:p>
            <a:pPr algn="ctr" defTabSz="457200"/>
            <a:r>
              <a:rPr kumimoji="1" lang="zh-CN" altLang="en-US" sz="2400" dirty="0">
                <a:solidFill>
                  <a:schemeClr val="tx1">
                    <a:lumMod val="85000"/>
                    <a:lumOff val="15000"/>
                  </a:schemeClr>
                </a:solidFill>
                <a:latin typeface="KaiTi" panose="02010609060101010101" pitchFamily="49" charset="-122"/>
                <a:ea typeface="KaiTi" panose="02010609060101010101" pitchFamily="49" charset="-122"/>
              </a:rPr>
              <a:t>第七组</a:t>
            </a:r>
            <a:endParaRPr kumimoji="1" lang="en-US" altLang="zh-CN" sz="2400" dirty="0">
              <a:solidFill>
                <a:schemeClr val="tx1">
                  <a:lumMod val="85000"/>
                  <a:lumOff val="15000"/>
                </a:schemeClr>
              </a:solidFill>
              <a:latin typeface="KaiTi" panose="02010609060101010101" pitchFamily="49" charset="-122"/>
              <a:ea typeface="KaiTi" panose="02010609060101010101" pitchFamily="49" charset="-122"/>
            </a:endParaRPr>
          </a:p>
          <a:p>
            <a:pPr algn="ctr" defTabSz="457200"/>
            <a:r>
              <a:rPr kumimoji="1" lang="zh-CN" altLang="en-US" sz="2400" dirty="0">
                <a:solidFill>
                  <a:schemeClr val="tx1">
                    <a:lumMod val="85000"/>
                    <a:lumOff val="15000"/>
                  </a:schemeClr>
                </a:solidFill>
                <a:latin typeface="KaiTi" panose="02010609060101010101" pitchFamily="49" charset="-122"/>
                <a:ea typeface="KaiTi" panose="02010609060101010101" pitchFamily="49" charset="-122"/>
              </a:rPr>
              <a:t>张喆，陈开昕，卜滴</a:t>
            </a:r>
          </a:p>
        </p:txBody>
      </p:sp>
      <p:sp>
        <p:nvSpPr>
          <p:cNvPr id="3" name="矩形 2">
            <a:extLst>
              <a:ext uri="{FF2B5EF4-FFF2-40B4-BE49-F238E27FC236}">
                <a16:creationId xmlns:a16="http://schemas.microsoft.com/office/drawing/2014/main" id="{B5F02FB2-FDC4-8240-8915-847480E9C865}"/>
              </a:ext>
            </a:extLst>
          </p:cNvPr>
          <p:cNvSpPr/>
          <p:nvPr/>
        </p:nvSpPr>
        <p:spPr>
          <a:xfrm>
            <a:off x="3711661" y="3601525"/>
            <a:ext cx="4768678" cy="461665"/>
          </a:xfrm>
          <a:prstGeom prst="rect">
            <a:avLst/>
          </a:prstGeom>
        </p:spPr>
        <p:txBody>
          <a:bodyPr wrap="none">
            <a:spAutoFit/>
          </a:bodyPr>
          <a:lstStyle/>
          <a:p>
            <a:pPr algn="ctr"/>
            <a:r>
              <a:rPr lang="en" altLang="zh-CN" sz="2400" b="1" dirty="0">
                <a:solidFill>
                  <a:srgbClr val="000000"/>
                </a:solidFill>
                <a:latin typeface="Times" pitchFamily="2" charset="0"/>
              </a:rPr>
              <a:t>“ICE”—Online Entity Game Store</a:t>
            </a:r>
            <a:endParaRPr lang="en" altLang="zh-CN" sz="2400" dirty="0">
              <a:solidFill>
                <a:srgbClr val="000000"/>
              </a:solidFill>
              <a:effectLst/>
              <a:latin typeface="Times" pitchFamily="2" charset="0"/>
            </a:endParaRPr>
          </a:p>
        </p:txBody>
      </p:sp>
    </p:spTree>
    <p:extLst>
      <p:ext uri="{BB962C8B-B14F-4D97-AF65-F5344CB8AC3E}">
        <p14:creationId xmlns:p14="http://schemas.microsoft.com/office/powerpoint/2010/main" val="294160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C0A74739-5992-3E4A-A3D1-892C14B9DBBB}"/>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0" y="204814"/>
            <a:ext cx="4038600" cy="584775"/>
          </a:xfrm>
          <a:prstGeom prst="rect">
            <a:avLst/>
          </a:prstGeom>
          <a:noFill/>
        </p:spPr>
        <p:txBody>
          <a:bodyPr wrap="square" rtlCol="0">
            <a:spAutoFit/>
          </a:bodyPr>
          <a:lstStyle/>
          <a:p>
            <a:pPr algn="ctr"/>
            <a:r>
              <a:rPr kumimoji="1" lang="en-US" altLang="zh-CN" sz="3200" b="1" dirty="0">
                <a:latin typeface="Helvetica" pitchFamily="2" charset="0"/>
              </a:rPr>
              <a:t>Company Overview</a:t>
            </a:r>
            <a:endParaRPr lang="zh-CN" altLang="zh-CN" sz="4000" dirty="0">
              <a:effectLst/>
              <a:latin typeface="Helvetica" pitchFamily="2" charset="0"/>
            </a:endParaRPr>
          </a:p>
        </p:txBody>
      </p:sp>
      <p:pic>
        <p:nvPicPr>
          <p:cNvPr id="2" name="图片 1">
            <a:extLst>
              <a:ext uri="{FF2B5EF4-FFF2-40B4-BE49-F238E27FC236}">
                <a16:creationId xmlns:a16="http://schemas.microsoft.com/office/drawing/2014/main" id="{20EDCDAA-AFF8-4546-BEB0-972480F98B1C}"/>
              </a:ext>
            </a:extLst>
          </p:cNvPr>
          <p:cNvPicPr>
            <a:picLocks noChangeAspect="1"/>
          </p:cNvPicPr>
          <p:nvPr/>
        </p:nvPicPr>
        <p:blipFill>
          <a:blip r:embed="rId4"/>
          <a:stretch>
            <a:fillRect/>
          </a:stretch>
        </p:blipFill>
        <p:spPr>
          <a:xfrm>
            <a:off x="193783" y="1374364"/>
            <a:ext cx="6758248" cy="4937760"/>
          </a:xfrm>
          <a:prstGeom prst="rect">
            <a:avLst/>
          </a:prstGeom>
        </p:spPr>
      </p:pic>
      <p:pic>
        <p:nvPicPr>
          <p:cNvPr id="5" name="图片 4">
            <a:extLst>
              <a:ext uri="{FF2B5EF4-FFF2-40B4-BE49-F238E27FC236}">
                <a16:creationId xmlns:a16="http://schemas.microsoft.com/office/drawing/2014/main" id="{9EF69ACE-75FE-5248-ABE5-1C6DCCF9E859}"/>
              </a:ext>
            </a:extLst>
          </p:cNvPr>
          <p:cNvPicPr>
            <a:picLocks noChangeAspect="1"/>
          </p:cNvPicPr>
          <p:nvPr/>
        </p:nvPicPr>
        <p:blipFill>
          <a:blip r:embed="rId5"/>
          <a:stretch>
            <a:fillRect/>
          </a:stretch>
        </p:blipFill>
        <p:spPr>
          <a:xfrm>
            <a:off x="929641" y="1393973"/>
            <a:ext cx="10927080" cy="3745277"/>
          </a:xfrm>
          <a:prstGeom prst="rect">
            <a:avLst/>
          </a:prstGeom>
        </p:spPr>
      </p:pic>
      <p:cxnSp>
        <p:nvCxnSpPr>
          <p:cNvPr id="6" name="直线连接符 5">
            <a:extLst>
              <a:ext uri="{FF2B5EF4-FFF2-40B4-BE49-F238E27FC236}">
                <a16:creationId xmlns:a16="http://schemas.microsoft.com/office/drawing/2014/main" id="{DFAEB562-569A-034A-9B31-C1B62E43C857}"/>
              </a:ext>
            </a:extLst>
          </p:cNvPr>
          <p:cNvCxnSpPr/>
          <p:nvPr/>
        </p:nvCxnSpPr>
        <p:spPr>
          <a:xfrm>
            <a:off x="1737360" y="4008120"/>
            <a:ext cx="9845040"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981F0D25-80E1-7F44-A569-82EC6A7034E1}"/>
              </a:ext>
            </a:extLst>
          </p:cNvPr>
          <p:cNvCxnSpPr>
            <a:cxnSpLocks/>
          </p:cNvCxnSpPr>
          <p:nvPr/>
        </p:nvCxnSpPr>
        <p:spPr>
          <a:xfrm>
            <a:off x="1082041" y="4328160"/>
            <a:ext cx="10317479"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B1E25A8A-F00F-3948-AC31-DF4155D70D41}"/>
              </a:ext>
            </a:extLst>
          </p:cNvPr>
          <p:cNvCxnSpPr>
            <a:cxnSpLocks/>
          </p:cNvCxnSpPr>
          <p:nvPr/>
        </p:nvCxnSpPr>
        <p:spPr>
          <a:xfrm>
            <a:off x="1082040" y="4663440"/>
            <a:ext cx="10500360"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DB00CC7C-EEC6-3540-89B9-A34CBBC5AC2C}"/>
              </a:ext>
            </a:extLst>
          </p:cNvPr>
          <p:cNvCxnSpPr>
            <a:cxnSpLocks/>
          </p:cNvCxnSpPr>
          <p:nvPr/>
        </p:nvCxnSpPr>
        <p:spPr>
          <a:xfrm>
            <a:off x="1082039" y="4998720"/>
            <a:ext cx="10317479"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E13C0E5-0EE0-DA46-A980-6759C4911E3E}"/>
              </a:ext>
            </a:extLst>
          </p:cNvPr>
          <p:cNvSpPr txBox="1"/>
          <p:nvPr/>
        </p:nvSpPr>
        <p:spPr>
          <a:xfrm>
            <a:off x="434340" y="725865"/>
            <a:ext cx="3169920" cy="461665"/>
          </a:xfrm>
          <a:prstGeom prst="rect">
            <a:avLst/>
          </a:prstGeom>
          <a:noFill/>
        </p:spPr>
        <p:txBody>
          <a:bodyPr wrap="square" rtlCol="0">
            <a:spAutoFit/>
          </a:bodyPr>
          <a:lstStyle/>
          <a:p>
            <a:pPr algn="ctr"/>
            <a:r>
              <a:rPr kumimoji="1" lang="en-US" altLang="zh-CN" sz="2400" b="1" dirty="0">
                <a:solidFill>
                  <a:schemeClr val="tx1">
                    <a:lumMod val="65000"/>
                    <a:lumOff val="35000"/>
                  </a:schemeClr>
                </a:solidFill>
                <a:latin typeface="Helvetica" pitchFamily="2" charset="0"/>
              </a:rPr>
              <a:t>Market Analysis</a:t>
            </a:r>
            <a:endParaRPr lang="zh-CN" altLang="zh-CN" sz="3200" dirty="0">
              <a:solidFill>
                <a:schemeClr val="tx1">
                  <a:lumMod val="65000"/>
                  <a:lumOff val="35000"/>
                </a:schemeClr>
              </a:solidFill>
              <a:effectLst/>
              <a:latin typeface="Helvetica" pitchFamily="2" charset="0"/>
            </a:endParaRPr>
          </a:p>
        </p:txBody>
      </p:sp>
    </p:spTree>
    <p:extLst>
      <p:ext uri="{BB962C8B-B14F-4D97-AF65-F5344CB8AC3E}">
        <p14:creationId xmlns:p14="http://schemas.microsoft.com/office/powerpoint/2010/main" val="309370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2789766-F246-2849-ABAC-8B48FF03C4A2}"/>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0" y="204814"/>
            <a:ext cx="4038600" cy="584775"/>
          </a:xfrm>
          <a:prstGeom prst="rect">
            <a:avLst/>
          </a:prstGeom>
          <a:noFill/>
        </p:spPr>
        <p:txBody>
          <a:bodyPr wrap="square" rtlCol="0">
            <a:spAutoFit/>
          </a:bodyPr>
          <a:lstStyle/>
          <a:p>
            <a:pPr algn="ctr"/>
            <a:r>
              <a:rPr kumimoji="1" lang="en-US" altLang="zh-CN" sz="3200" b="1" dirty="0">
                <a:latin typeface="Helvetica" pitchFamily="2" charset="0"/>
              </a:rPr>
              <a:t>Company Overview</a:t>
            </a:r>
            <a:endParaRPr lang="zh-CN" altLang="zh-CN" sz="4000" dirty="0">
              <a:effectLst/>
              <a:latin typeface="Helvetica" pitchFamily="2" charset="0"/>
            </a:endParaRPr>
          </a:p>
        </p:txBody>
      </p:sp>
      <p:graphicFrame>
        <p:nvGraphicFramePr>
          <p:cNvPr id="4" name="图示 3">
            <a:extLst>
              <a:ext uri="{FF2B5EF4-FFF2-40B4-BE49-F238E27FC236}">
                <a16:creationId xmlns:a16="http://schemas.microsoft.com/office/drawing/2014/main" id="{C674BE3E-0830-A54A-84E7-616500D80753}"/>
              </a:ext>
            </a:extLst>
          </p:cNvPr>
          <p:cNvGraphicFramePr/>
          <p:nvPr>
            <p:extLst>
              <p:ext uri="{D42A27DB-BD31-4B8C-83A1-F6EECF244321}">
                <p14:modId xmlns:p14="http://schemas.microsoft.com/office/powerpoint/2010/main" val="4176011885"/>
              </p:ext>
            </p:extLst>
          </p:nvPr>
        </p:nvGraphicFramePr>
        <p:xfrm>
          <a:off x="725448" y="1561008"/>
          <a:ext cx="10160000" cy="42485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文本框 13">
            <a:extLst>
              <a:ext uri="{FF2B5EF4-FFF2-40B4-BE49-F238E27FC236}">
                <a16:creationId xmlns:a16="http://schemas.microsoft.com/office/drawing/2014/main" id="{9F4DF2B5-E997-2440-BCB1-557B0D3D0132}"/>
              </a:ext>
            </a:extLst>
          </p:cNvPr>
          <p:cNvSpPr txBox="1"/>
          <p:nvPr/>
        </p:nvSpPr>
        <p:spPr>
          <a:xfrm>
            <a:off x="434340" y="725865"/>
            <a:ext cx="3169920" cy="461665"/>
          </a:xfrm>
          <a:prstGeom prst="rect">
            <a:avLst/>
          </a:prstGeom>
          <a:noFill/>
        </p:spPr>
        <p:txBody>
          <a:bodyPr wrap="square" rtlCol="0">
            <a:spAutoFit/>
          </a:bodyPr>
          <a:lstStyle/>
          <a:p>
            <a:pPr algn="ctr"/>
            <a:r>
              <a:rPr kumimoji="1" lang="en-US" altLang="zh-CN" sz="2400" b="1" dirty="0">
                <a:solidFill>
                  <a:schemeClr val="tx1">
                    <a:lumMod val="65000"/>
                    <a:lumOff val="35000"/>
                  </a:schemeClr>
                </a:solidFill>
                <a:latin typeface="Helvetica" pitchFamily="2" charset="0"/>
              </a:rPr>
              <a:t>Feasibility Analysis</a:t>
            </a:r>
            <a:endParaRPr lang="zh-CN" altLang="zh-CN" sz="3200" dirty="0">
              <a:solidFill>
                <a:schemeClr val="tx1">
                  <a:lumMod val="65000"/>
                  <a:lumOff val="35000"/>
                </a:schemeClr>
              </a:solidFill>
              <a:effectLst/>
              <a:latin typeface="Helvetica" pitchFamily="2" charset="0"/>
            </a:endParaRPr>
          </a:p>
        </p:txBody>
      </p:sp>
    </p:spTree>
    <p:extLst>
      <p:ext uri="{BB962C8B-B14F-4D97-AF65-F5344CB8AC3E}">
        <p14:creationId xmlns:p14="http://schemas.microsoft.com/office/powerpoint/2010/main" val="1272715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0" y="204814"/>
            <a:ext cx="4038600" cy="584775"/>
          </a:xfrm>
          <a:prstGeom prst="rect">
            <a:avLst/>
          </a:prstGeom>
          <a:noFill/>
        </p:spPr>
        <p:txBody>
          <a:bodyPr wrap="square" rtlCol="0">
            <a:spAutoFit/>
          </a:bodyPr>
          <a:lstStyle/>
          <a:p>
            <a:pPr algn="ctr"/>
            <a:r>
              <a:rPr kumimoji="1" lang="en-US" altLang="zh-CN" sz="3200" b="1" dirty="0">
                <a:latin typeface="Helvetica" pitchFamily="2" charset="0"/>
              </a:rPr>
              <a:t>Company Overview</a:t>
            </a:r>
            <a:endParaRPr lang="zh-CN" altLang="zh-CN" sz="4000" dirty="0">
              <a:effectLst/>
              <a:latin typeface="Helvetica" pitchFamily="2" charset="0"/>
            </a:endParaRPr>
          </a:p>
        </p:txBody>
      </p:sp>
      <p:sp>
        <p:nvSpPr>
          <p:cNvPr id="14" name="文本框 13">
            <a:extLst>
              <a:ext uri="{FF2B5EF4-FFF2-40B4-BE49-F238E27FC236}">
                <a16:creationId xmlns:a16="http://schemas.microsoft.com/office/drawing/2014/main" id="{9F4DF2B5-E997-2440-BCB1-557B0D3D0132}"/>
              </a:ext>
            </a:extLst>
          </p:cNvPr>
          <p:cNvSpPr txBox="1"/>
          <p:nvPr/>
        </p:nvSpPr>
        <p:spPr>
          <a:xfrm>
            <a:off x="434340" y="725865"/>
            <a:ext cx="3169920" cy="461665"/>
          </a:xfrm>
          <a:prstGeom prst="rect">
            <a:avLst/>
          </a:prstGeom>
          <a:noFill/>
        </p:spPr>
        <p:txBody>
          <a:bodyPr wrap="square" rtlCol="0">
            <a:spAutoFit/>
          </a:bodyPr>
          <a:lstStyle/>
          <a:p>
            <a:pPr algn="ctr"/>
            <a:r>
              <a:rPr kumimoji="1" lang="en-US" altLang="zh-CN" sz="2400" b="1" dirty="0">
                <a:solidFill>
                  <a:schemeClr val="tx1">
                    <a:lumMod val="65000"/>
                    <a:lumOff val="35000"/>
                  </a:schemeClr>
                </a:solidFill>
                <a:latin typeface="Helvetica" pitchFamily="2" charset="0"/>
              </a:rPr>
              <a:t>Market Analysis</a:t>
            </a:r>
            <a:endParaRPr lang="zh-CN" altLang="zh-CN" sz="3200" dirty="0">
              <a:solidFill>
                <a:schemeClr val="tx1">
                  <a:lumMod val="65000"/>
                  <a:lumOff val="35000"/>
                </a:schemeClr>
              </a:solidFill>
              <a:effectLst/>
              <a:latin typeface="Helvetica" pitchFamily="2" charset="0"/>
            </a:endParaRPr>
          </a:p>
        </p:txBody>
      </p:sp>
      <p:pic>
        <p:nvPicPr>
          <p:cNvPr id="6" name="图片 5">
            <a:extLst>
              <a:ext uri="{FF2B5EF4-FFF2-40B4-BE49-F238E27FC236}">
                <a16:creationId xmlns:a16="http://schemas.microsoft.com/office/drawing/2014/main" id="{1D6E4DAA-70A2-F540-9094-7C034DCC8D42}"/>
              </a:ext>
            </a:extLst>
          </p:cNvPr>
          <p:cNvPicPr>
            <a:picLocks noChangeAspect="1"/>
          </p:cNvPicPr>
          <p:nvPr/>
        </p:nvPicPr>
        <p:blipFill>
          <a:blip r:embed="rId3"/>
          <a:stretch>
            <a:fillRect/>
          </a:stretch>
        </p:blipFill>
        <p:spPr>
          <a:xfrm>
            <a:off x="2545080" y="2927670"/>
            <a:ext cx="8869680" cy="1002659"/>
          </a:xfrm>
          <a:prstGeom prst="rect">
            <a:avLst/>
          </a:prstGeom>
        </p:spPr>
      </p:pic>
      <p:pic>
        <p:nvPicPr>
          <p:cNvPr id="10" name="图片 9">
            <a:extLst>
              <a:ext uri="{FF2B5EF4-FFF2-40B4-BE49-F238E27FC236}">
                <a16:creationId xmlns:a16="http://schemas.microsoft.com/office/drawing/2014/main" id="{78FFA918-7F3B-094E-85F8-1FA3A3A8C922}"/>
              </a:ext>
            </a:extLst>
          </p:cNvPr>
          <p:cNvPicPr>
            <a:picLocks noChangeAspect="1"/>
          </p:cNvPicPr>
          <p:nvPr/>
        </p:nvPicPr>
        <p:blipFill>
          <a:blip r:embed="rId4"/>
          <a:stretch>
            <a:fillRect/>
          </a:stretch>
        </p:blipFill>
        <p:spPr>
          <a:xfrm>
            <a:off x="-250104" y="974255"/>
            <a:ext cx="12692207" cy="6445572"/>
          </a:xfrm>
          <a:prstGeom prst="rect">
            <a:avLst/>
          </a:prstGeom>
        </p:spPr>
      </p:pic>
    </p:spTree>
    <p:extLst>
      <p:ext uri="{BB962C8B-B14F-4D97-AF65-F5344CB8AC3E}">
        <p14:creationId xmlns:p14="http://schemas.microsoft.com/office/powerpoint/2010/main" val="1448522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272EF9-C0C7-C548-8CE4-3EF3B3CACFFB}"/>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0" y="204814"/>
            <a:ext cx="4038600" cy="584775"/>
          </a:xfrm>
          <a:prstGeom prst="rect">
            <a:avLst/>
          </a:prstGeom>
          <a:noFill/>
        </p:spPr>
        <p:txBody>
          <a:bodyPr wrap="square" rtlCol="0">
            <a:spAutoFit/>
          </a:bodyPr>
          <a:lstStyle/>
          <a:p>
            <a:pPr algn="ctr"/>
            <a:r>
              <a:rPr kumimoji="1" lang="en-US" altLang="zh-CN" sz="3200" b="1" dirty="0">
                <a:latin typeface="Helvetica" pitchFamily="2" charset="0"/>
              </a:rPr>
              <a:t>Company Overview</a:t>
            </a:r>
            <a:endParaRPr lang="zh-CN" altLang="zh-CN" sz="4000" dirty="0">
              <a:effectLst/>
              <a:latin typeface="Helvetica" pitchFamily="2" charset="0"/>
            </a:endParaRPr>
          </a:p>
        </p:txBody>
      </p:sp>
      <p:sp>
        <p:nvSpPr>
          <p:cNvPr id="14" name="文本框 13">
            <a:extLst>
              <a:ext uri="{FF2B5EF4-FFF2-40B4-BE49-F238E27FC236}">
                <a16:creationId xmlns:a16="http://schemas.microsoft.com/office/drawing/2014/main" id="{9F4DF2B5-E997-2440-BCB1-557B0D3D0132}"/>
              </a:ext>
            </a:extLst>
          </p:cNvPr>
          <p:cNvSpPr txBox="1"/>
          <p:nvPr/>
        </p:nvSpPr>
        <p:spPr>
          <a:xfrm>
            <a:off x="434340" y="725865"/>
            <a:ext cx="3169920" cy="461665"/>
          </a:xfrm>
          <a:prstGeom prst="rect">
            <a:avLst/>
          </a:prstGeom>
          <a:noFill/>
        </p:spPr>
        <p:txBody>
          <a:bodyPr wrap="square" rtlCol="0">
            <a:spAutoFit/>
          </a:bodyPr>
          <a:lstStyle/>
          <a:p>
            <a:pPr algn="ctr"/>
            <a:r>
              <a:rPr kumimoji="1" lang="en-US" altLang="zh-CN" sz="2400" b="1" dirty="0">
                <a:solidFill>
                  <a:schemeClr val="tx1">
                    <a:lumMod val="65000"/>
                    <a:lumOff val="35000"/>
                  </a:schemeClr>
                </a:solidFill>
                <a:latin typeface="Helvetica" pitchFamily="2" charset="0"/>
              </a:rPr>
              <a:t>Market Analysis</a:t>
            </a:r>
            <a:endParaRPr lang="zh-CN" altLang="zh-CN" sz="3200" dirty="0">
              <a:solidFill>
                <a:schemeClr val="tx1">
                  <a:lumMod val="65000"/>
                  <a:lumOff val="35000"/>
                </a:schemeClr>
              </a:solidFill>
              <a:effectLst/>
              <a:latin typeface="Helvetica" pitchFamily="2" charset="0"/>
            </a:endParaRPr>
          </a:p>
        </p:txBody>
      </p:sp>
      <p:pic>
        <p:nvPicPr>
          <p:cNvPr id="2" name="图片 1">
            <a:extLst>
              <a:ext uri="{FF2B5EF4-FFF2-40B4-BE49-F238E27FC236}">
                <a16:creationId xmlns:a16="http://schemas.microsoft.com/office/drawing/2014/main" id="{8A540D7B-A8A3-9445-99AC-CE4DDC510CF9}"/>
              </a:ext>
            </a:extLst>
          </p:cNvPr>
          <p:cNvPicPr>
            <a:picLocks noChangeAspect="1"/>
          </p:cNvPicPr>
          <p:nvPr/>
        </p:nvPicPr>
        <p:blipFill>
          <a:blip r:embed="rId4"/>
          <a:stretch>
            <a:fillRect/>
          </a:stretch>
        </p:blipFill>
        <p:spPr>
          <a:xfrm>
            <a:off x="4741398" y="1708580"/>
            <a:ext cx="6581922" cy="4889428"/>
          </a:xfrm>
          <a:prstGeom prst="rect">
            <a:avLst/>
          </a:prstGeom>
        </p:spPr>
      </p:pic>
      <p:pic>
        <p:nvPicPr>
          <p:cNvPr id="6" name="图片 5">
            <a:extLst>
              <a:ext uri="{FF2B5EF4-FFF2-40B4-BE49-F238E27FC236}">
                <a16:creationId xmlns:a16="http://schemas.microsoft.com/office/drawing/2014/main" id="{1D6E4DAA-70A2-F540-9094-7C034DCC8D42}"/>
              </a:ext>
            </a:extLst>
          </p:cNvPr>
          <p:cNvPicPr>
            <a:picLocks noChangeAspect="1"/>
          </p:cNvPicPr>
          <p:nvPr/>
        </p:nvPicPr>
        <p:blipFill>
          <a:blip r:embed="rId5"/>
          <a:stretch>
            <a:fillRect/>
          </a:stretch>
        </p:blipFill>
        <p:spPr>
          <a:xfrm>
            <a:off x="-5798820" y="1187530"/>
            <a:ext cx="11597640" cy="1311037"/>
          </a:xfrm>
          <a:prstGeom prst="rect">
            <a:avLst/>
          </a:prstGeom>
        </p:spPr>
      </p:pic>
    </p:spTree>
    <p:extLst>
      <p:ext uri="{BB962C8B-B14F-4D97-AF65-F5344CB8AC3E}">
        <p14:creationId xmlns:p14="http://schemas.microsoft.com/office/powerpoint/2010/main" val="37120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0" y="204814"/>
            <a:ext cx="4038600" cy="584775"/>
          </a:xfrm>
          <a:prstGeom prst="rect">
            <a:avLst/>
          </a:prstGeom>
          <a:noFill/>
        </p:spPr>
        <p:txBody>
          <a:bodyPr wrap="square" rtlCol="0">
            <a:spAutoFit/>
          </a:bodyPr>
          <a:lstStyle/>
          <a:p>
            <a:pPr algn="ctr"/>
            <a:r>
              <a:rPr kumimoji="1" lang="en-US" altLang="zh-CN" sz="3200" b="1" dirty="0">
                <a:latin typeface="Helvetica" pitchFamily="2" charset="0"/>
              </a:rPr>
              <a:t>Company Overview</a:t>
            </a:r>
            <a:endParaRPr lang="zh-CN" altLang="zh-CN" sz="4000" dirty="0">
              <a:effectLst/>
              <a:latin typeface="Helvetica" pitchFamily="2" charset="0"/>
            </a:endParaRPr>
          </a:p>
        </p:txBody>
      </p:sp>
      <p:sp>
        <p:nvSpPr>
          <p:cNvPr id="14" name="文本框 13">
            <a:extLst>
              <a:ext uri="{FF2B5EF4-FFF2-40B4-BE49-F238E27FC236}">
                <a16:creationId xmlns:a16="http://schemas.microsoft.com/office/drawing/2014/main" id="{9F4DF2B5-E997-2440-BCB1-557B0D3D0132}"/>
              </a:ext>
            </a:extLst>
          </p:cNvPr>
          <p:cNvSpPr txBox="1"/>
          <p:nvPr/>
        </p:nvSpPr>
        <p:spPr>
          <a:xfrm>
            <a:off x="434340" y="725865"/>
            <a:ext cx="3169920" cy="461665"/>
          </a:xfrm>
          <a:prstGeom prst="rect">
            <a:avLst/>
          </a:prstGeom>
          <a:noFill/>
        </p:spPr>
        <p:txBody>
          <a:bodyPr wrap="square" rtlCol="0">
            <a:spAutoFit/>
          </a:bodyPr>
          <a:lstStyle/>
          <a:p>
            <a:pPr algn="ctr"/>
            <a:r>
              <a:rPr kumimoji="1" lang="en-US" altLang="zh-CN" sz="2400" b="1" dirty="0">
                <a:solidFill>
                  <a:schemeClr val="tx1">
                    <a:lumMod val="65000"/>
                    <a:lumOff val="35000"/>
                  </a:schemeClr>
                </a:solidFill>
                <a:latin typeface="Helvetica" pitchFamily="2" charset="0"/>
              </a:rPr>
              <a:t>Market Analysis</a:t>
            </a:r>
            <a:endParaRPr lang="zh-CN" altLang="zh-CN" sz="3200" dirty="0">
              <a:solidFill>
                <a:schemeClr val="tx1">
                  <a:lumMod val="65000"/>
                  <a:lumOff val="35000"/>
                </a:schemeClr>
              </a:solidFill>
              <a:effectLst/>
              <a:latin typeface="Helvetica" pitchFamily="2" charset="0"/>
            </a:endParaRPr>
          </a:p>
        </p:txBody>
      </p:sp>
      <p:pic>
        <p:nvPicPr>
          <p:cNvPr id="5" name="图片 4">
            <a:extLst>
              <a:ext uri="{FF2B5EF4-FFF2-40B4-BE49-F238E27FC236}">
                <a16:creationId xmlns:a16="http://schemas.microsoft.com/office/drawing/2014/main" id="{04C3E26F-1589-3148-AE05-7463B5CD08BE}"/>
              </a:ext>
            </a:extLst>
          </p:cNvPr>
          <p:cNvPicPr>
            <a:picLocks noChangeAspect="1"/>
          </p:cNvPicPr>
          <p:nvPr/>
        </p:nvPicPr>
        <p:blipFill>
          <a:blip r:embed="rId3"/>
          <a:stretch>
            <a:fillRect/>
          </a:stretch>
        </p:blipFill>
        <p:spPr>
          <a:xfrm>
            <a:off x="0" y="204814"/>
            <a:ext cx="12679680" cy="7132320"/>
          </a:xfrm>
          <a:prstGeom prst="rect">
            <a:avLst/>
          </a:prstGeom>
        </p:spPr>
      </p:pic>
      <p:pic>
        <p:nvPicPr>
          <p:cNvPr id="10" name="图片 9">
            <a:extLst>
              <a:ext uri="{FF2B5EF4-FFF2-40B4-BE49-F238E27FC236}">
                <a16:creationId xmlns:a16="http://schemas.microsoft.com/office/drawing/2014/main" id="{CCDC4D33-7137-6146-AF86-7C412747F928}"/>
              </a:ext>
            </a:extLst>
          </p:cNvPr>
          <p:cNvPicPr>
            <a:picLocks noChangeAspect="1"/>
          </p:cNvPicPr>
          <p:nvPr/>
        </p:nvPicPr>
        <p:blipFill>
          <a:blip r:embed="rId4"/>
          <a:stretch>
            <a:fillRect/>
          </a:stretch>
        </p:blipFill>
        <p:spPr>
          <a:xfrm>
            <a:off x="-250104" y="974255"/>
            <a:ext cx="12692207" cy="6445572"/>
          </a:xfrm>
          <a:prstGeom prst="rect">
            <a:avLst/>
          </a:prstGeom>
        </p:spPr>
      </p:pic>
    </p:spTree>
    <p:extLst>
      <p:ext uri="{BB962C8B-B14F-4D97-AF65-F5344CB8AC3E}">
        <p14:creationId xmlns:p14="http://schemas.microsoft.com/office/powerpoint/2010/main" val="850931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FCB946F-2969-644A-B03F-CD6C02AE19E0}"/>
              </a:ext>
            </a:extLst>
          </p:cNvPr>
          <p:cNvSpPr txBox="1"/>
          <p:nvPr/>
        </p:nvSpPr>
        <p:spPr>
          <a:xfrm>
            <a:off x="2028778" y="2921168"/>
            <a:ext cx="8134443" cy="1015663"/>
          </a:xfrm>
          <a:prstGeom prst="rect">
            <a:avLst/>
          </a:prstGeom>
          <a:noFill/>
        </p:spPr>
        <p:txBody>
          <a:bodyPr wrap="square" rtlCol="0">
            <a:spAutoFit/>
          </a:bodyPr>
          <a:lstStyle/>
          <a:p>
            <a:pPr algn="ctr"/>
            <a:r>
              <a:rPr kumimoji="1" lang="en-US" altLang="zh-CN" sz="6000" b="1" dirty="0">
                <a:solidFill>
                  <a:schemeClr val="bg1"/>
                </a:solidFill>
                <a:latin typeface="Helvetica" pitchFamily="2" charset="0"/>
              </a:rPr>
              <a:t>Budget</a:t>
            </a:r>
            <a:endParaRPr kumimoji="1" lang="zh-CN" altLang="en-US" sz="6000" b="1" dirty="0">
              <a:solidFill>
                <a:schemeClr val="bg1"/>
              </a:solidFill>
              <a:latin typeface="Helvetica" pitchFamily="2" charset="0"/>
            </a:endParaRPr>
          </a:p>
        </p:txBody>
      </p:sp>
    </p:spTree>
    <p:extLst>
      <p:ext uri="{BB962C8B-B14F-4D97-AF65-F5344CB8AC3E}">
        <p14:creationId xmlns:p14="http://schemas.microsoft.com/office/powerpoint/2010/main" val="3977002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C801B0D-729E-014C-8FE2-2B1F7D350DEF}"/>
              </a:ext>
            </a:extLst>
          </p:cNvPr>
          <p:cNvPicPr>
            <a:picLocks noChangeAspect="1"/>
          </p:cNvPicPr>
          <p:nvPr/>
        </p:nvPicPr>
        <p:blipFill>
          <a:blip r:embed="rId3"/>
          <a:stretch>
            <a:fillRect/>
          </a:stretch>
        </p:blipFill>
        <p:spPr>
          <a:xfrm>
            <a:off x="0" y="1527807"/>
            <a:ext cx="12293600" cy="677688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281940" y="835309"/>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Function Point</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8" name="图片 7">
            <a:extLst>
              <a:ext uri="{FF2B5EF4-FFF2-40B4-BE49-F238E27FC236}">
                <a16:creationId xmlns:a16="http://schemas.microsoft.com/office/drawing/2014/main" id="{41F28549-2646-9048-8650-6BFC6C1B9E6C}"/>
              </a:ext>
            </a:extLst>
          </p:cNvPr>
          <p:cNvPicPr>
            <a:picLocks noChangeAspect="1"/>
          </p:cNvPicPr>
          <p:nvPr/>
        </p:nvPicPr>
        <p:blipFill>
          <a:blip r:embed="rId4"/>
          <a:stretch>
            <a:fillRect/>
          </a:stretch>
        </p:blipFill>
        <p:spPr>
          <a:xfrm>
            <a:off x="739140" y="1296974"/>
            <a:ext cx="10713720" cy="4976011"/>
          </a:xfrm>
          <a:prstGeom prst="rect">
            <a:avLst/>
          </a:prstGeom>
        </p:spPr>
      </p:pic>
      <p:sp>
        <p:nvSpPr>
          <p:cNvPr id="7" name="矩形 6">
            <a:extLst>
              <a:ext uri="{FF2B5EF4-FFF2-40B4-BE49-F238E27FC236}">
                <a16:creationId xmlns:a16="http://schemas.microsoft.com/office/drawing/2014/main" id="{D2D0276A-426E-9E4F-83F2-613D32617FBA}"/>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Tree>
    <p:extLst>
      <p:ext uri="{BB962C8B-B14F-4D97-AF65-F5344CB8AC3E}">
        <p14:creationId xmlns:p14="http://schemas.microsoft.com/office/powerpoint/2010/main" val="1417381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281940" y="835309"/>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Function Point</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67792A64-0EB1-174F-9517-D58A08D026E4}"/>
              </a:ext>
            </a:extLst>
          </p:cNvPr>
          <p:cNvPicPr>
            <a:picLocks noChangeAspect="1"/>
          </p:cNvPicPr>
          <p:nvPr/>
        </p:nvPicPr>
        <p:blipFill>
          <a:blip r:embed="rId3"/>
          <a:stretch>
            <a:fillRect/>
          </a:stretch>
        </p:blipFill>
        <p:spPr>
          <a:xfrm>
            <a:off x="1885999" y="1296974"/>
            <a:ext cx="8420001" cy="5436257"/>
          </a:xfrm>
          <a:prstGeom prst="rect">
            <a:avLst/>
          </a:prstGeom>
        </p:spPr>
      </p:pic>
      <p:pic>
        <p:nvPicPr>
          <p:cNvPr id="6" name="图片 5">
            <a:extLst>
              <a:ext uri="{FF2B5EF4-FFF2-40B4-BE49-F238E27FC236}">
                <a16:creationId xmlns:a16="http://schemas.microsoft.com/office/drawing/2014/main" id="{49696F7E-96E0-8D42-B97D-F6F1D0ECC66C}"/>
              </a:ext>
            </a:extLst>
          </p:cNvPr>
          <p:cNvPicPr>
            <a:picLocks noChangeAspect="1"/>
          </p:cNvPicPr>
          <p:nvPr/>
        </p:nvPicPr>
        <p:blipFill>
          <a:blip r:embed="rId4"/>
          <a:stretch>
            <a:fillRect/>
          </a:stretch>
        </p:blipFill>
        <p:spPr>
          <a:xfrm>
            <a:off x="0" y="1527807"/>
            <a:ext cx="12293600" cy="6776882"/>
          </a:xfrm>
          <a:prstGeom prst="rect">
            <a:avLst/>
          </a:prstGeom>
        </p:spPr>
      </p:pic>
      <p:sp>
        <p:nvSpPr>
          <p:cNvPr id="7" name="矩形 6">
            <a:extLst>
              <a:ext uri="{FF2B5EF4-FFF2-40B4-BE49-F238E27FC236}">
                <a16:creationId xmlns:a16="http://schemas.microsoft.com/office/drawing/2014/main" id="{6557B168-54FB-264E-A86F-1A0D210D4481}"/>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Tree>
    <p:extLst>
      <p:ext uri="{BB962C8B-B14F-4D97-AF65-F5344CB8AC3E}">
        <p14:creationId xmlns:p14="http://schemas.microsoft.com/office/powerpoint/2010/main" val="490962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0879584-D737-934C-95E1-DDBEDCB14830}"/>
              </a:ext>
            </a:extLst>
          </p:cNvPr>
          <p:cNvPicPr>
            <a:picLocks noChangeAspect="1"/>
          </p:cNvPicPr>
          <p:nvPr/>
        </p:nvPicPr>
        <p:blipFill>
          <a:blip r:embed="rId3"/>
          <a:stretch>
            <a:fillRect/>
          </a:stretch>
        </p:blipFill>
        <p:spPr>
          <a:xfrm>
            <a:off x="0" y="1527807"/>
            <a:ext cx="12293600" cy="677688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281940" y="835309"/>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Function Point</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4" name="图片 3">
            <a:extLst>
              <a:ext uri="{FF2B5EF4-FFF2-40B4-BE49-F238E27FC236}">
                <a16:creationId xmlns:a16="http://schemas.microsoft.com/office/drawing/2014/main" id="{ED0C1985-B1E0-754F-A9A0-231200C3A1C4}"/>
              </a:ext>
            </a:extLst>
          </p:cNvPr>
          <p:cNvPicPr>
            <a:picLocks noChangeAspect="1"/>
          </p:cNvPicPr>
          <p:nvPr/>
        </p:nvPicPr>
        <p:blipFill>
          <a:blip r:embed="rId4"/>
          <a:stretch>
            <a:fillRect/>
          </a:stretch>
        </p:blipFill>
        <p:spPr>
          <a:xfrm>
            <a:off x="869950" y="2061210"/>
            <a:ext cx="10452100" cy="3314700"/>
          </a:xfrm>
          <a:prstGeom prst="rect">
            <a:avLst/>
          </a:prstGeom>
        </p:spPr>
      </p:pic>
      <p:sp>
        <p:nvSpPr>
          <p:cNvPr id="5" name="框架 4">
            <a:extLst>
              <a:ext uri="{FF2B5EF4-FFF2-40B4-BE49-F238E27FC236}">
                <a16:creationId xmlns:a16="http://schemas.microsoft.com/office/drawing/2014/main" id="{E91D2374-7392-0240-A292-D758E8D84545}"/>
              </a:ext>
            </a:extLst>
          </p:cNvPr>
          <p:cNvSpPr/>
          <p:nvPr/>
        </p:nvSpPr>
        <p:spPr>
          <a:xfrm>
            <a:off x="10012680" y="4872990"/>
            <a:ext cx="1278890" cy="594360"/>
          </a:xfrm>
          <a:prstGeom prst="frame">
            <a:avLst/>
          </a:prstGeom>
          <a:solidFill>
            <a:srgbClr val="FF0000"/>
          </a:solidFill>
          <a:ln w="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矩形 10">
            <a:extLst>
              <a:ext uri="{FF2B5EF4-FFF2-40B4-BE49-F238E27FC236}">
                <a16:creationId xmlns:a16="http://schemas.microsoft.com/office/drawing/2014/main" id="{CC18044D-3F56-6A46-85B7-F1D69EC0E650}"/>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Tree>
    <p:extLst>
      <p:ext uri="{BB962C8B-B14F-4D97-AF65-F5344CB8AC3E}">
        <p14:creationId xmlns:p14="http://schemas.microsoft.com/office/powerpoint/2010/main" val="3233670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D5A908C-4777-4C43-8BB9-0AEF0A3FBCEC}"/>
              </a:ext>
            </a:extLst>
          </p:cNvPr>
          <p:cNvPicPr>
            <a:picLocks noChangeAspect="1"/>
          </p:cNvPicPr>
          <p:nvPr/>
        </p:nvPicPr>
        <p:blipFill>
          <a:blip r:embed="rId3"/>
          <a:stretch>
            <a:fillRect/>
          </a:stretch>
        </p:blipFill>
        <p:spPr>
          <a:xfrm>
            <a:off x="0" y="1527807"/>
            <a:ext cx="12293600" cy="677688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281940" y="835309"/>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Function Point</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4" name="图片 3">
            <a:extLst>
              <a:ext uri="{FF2B5EF4-FFF2-40B4-BE49-F238E27FC236}">
                <a16:creationId xmlns:a16="http://schemas.microsoft.com/office/drawing/2014/main" id="{ED0C1985-B1E0-754F-A9A0-231200C3A1C4}"/>
              </a:ext>
            </a:extLst>
          </p:cNvPr>
          <p:cNvPicPr>
            <a:picLocks noChangeAspect="1"/>
          </p:cNvPicPr>
          <p:nvPr/>
        </p:nvPicPr>
        <p:blipFill>
          <a:blip r:embed="rId4"/>
          <a:stretch>
            <a:fillRect/>
          </a:stretch>
        </p:blipFill>
        <p:spPr>
          <a:xfrm>
            <a:off x="382270" y="1420084"/>
            <a:ext cx="4220210" cy="1338366"/>
          </a:xfrm>
          <a:prstGeom prst="rect">
            <a:avLst/>
          </a:prstGeom>
        </p:spPr>
      </p:pic>
      <p:pic>
        <p:nvPicPr>
          <p:cNvPr id="2" name="图片 1">
            <a:extLst>
              <a:ext uri="{FF2B5EF4-FFF2-40B4-BE49-F238E27FC236}">
                <a16:creationId xmlns:a16="http://schemas.microsoft.com/office/drawing/2014/main" id="{7E98056C-73E6-564D-8CCC-5759AC836416}"/>
              </a:ext>
            </a:extLst>
          </p:cNvPr>
          <p:cNvPicPr>
            <a:picLocks noChangeAspect="1"/>
          </p:cNvPicPr>
          <p:nvPr/>
        </p:nvPicPr>
        <p:blipFill>
          <a:blip r:embed="rId5"/>
          <a:stretch>
            <a:fillRect/>
          </a:stretch>
        </p:blipFill>
        <p:spPr>
          <a:xfrm>
            <a:off x="5675973" y="1066141"/>
            <a:ext cx="5702746" cy="5608979"/>
          </a:xfrm>
          <a:prstGeom prst="rect">
            <a:avLst/>
          </a:prstGeom>
        </p:spPr>
      </p:pic>
      <p:sp>
        <p:nvSpPr>
          <p:cNvPr id="8" name="框架 7">
            <a:extLst>
              <a:ext uri="{FF2B5EF4-FFF2-40B4-BE49-F238E27FC236}">
                <a16:creationId xmlns:a16="http://schemas.microsoft.com/office/drawing/2014/main" id="{90F07310-012C-E543-96AE-321FD4C5F4DB}"/>
              </a:ext>
            </a:extLst>
          </p:cNvPr>
          <p:cNvSpPr/>
          <p:nvPr/>
        </p:nvSpPr>
        <p:spPr>
          <a:xfrm>
            <a:off x="10540519" y="6290310"/>
            <a:ext cx="838200" cy="384810"/>
          </a:xfrm>
          <a:prstGeom prst="frame">
            <a:avLst/>
          </a:prstGeom>
          <a:solidFill>
            <a:srgbClr val="FF0000"/>
          </a:solidFill>
          <a:ln w="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1026" name="Picture 2" descr="equation.pdf">
            <a:extLst>
              <a:ext uri="{FF2B5EF4-FFF2-40B4-BE49-F238E27FC236}">
                <a16:creationId xmlns:a16="http://schemas.microsoft.com/office/drawing/2014/main" id="{BCA9A07A-4B13-5C4B-B6E4-356DC274F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110" y="3646607"/>
            <a:ext cx="4749292" cy="224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quation.pdf">
            <a:extLst>
              <a:ext uri="{FF2B5EF4-FFF2-40B4-BE49-F238E27FC236}">
                <a16:creationId xmlns:a16="http://schemas.microsoft.com/office/drawing/2014/main" id="{5FA7FA2A-5C63-FA43-8D79-7D82E3989A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512" y="4323573"/>
            <a:ext cx="3650935" cy="22641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06200173-69FC-2747-AED3-AED4A45B2CCF}"/>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Tree>
    <p:extLst>
      <p:ext uri="{BB962C8B-B14F-4D97-AF65-F5344CB8AC3E}">
        <p14:creationId xmlns:p14="http://schemas.microsoft.com/office/powerpoint/2010/main" val="3879057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677082-EF30-804A-BB84-4143E2C66CDE}"/>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10" name="文本框 9">
            <a:extLst>
              <a:ext uri="{FF2B5EF4-FFF2-40B4-BE49-F238E27FC236}">
                <a16:creationId xmlns:a16="http://schemas.microsoft.com/office/drawing/2014/main" id="{4835E185-C95E-994F-8A54-C9C04136F69D}"/>
              </a:ext>
            </a:extLst>
          </p:cNvPr>
          <p:cNvSpPr txBox="1"/>
          <p:nvPr/>
        </p:nvSpPr>
        <p:spPr>
          <a:xfrm>
            <a:off x="0" y="204814"/>
            <a:ext cx="41452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u="none" strike="noStrike" kern="1200" cap="none" spc="0" normalizeH="0" baseline="0" noProof="0" dirty="0">
                <a:ln>
                  <a:noFill/>
                </a:ln>
                <a:solidFill>
                  <a:schemeClr val="tx1">
                    <a:lumMod val="85000"/>
                    <a:lumOff val="15000"/>
                  </a:schemeClr>
                </a:solidFill>
                <a:effectLst/>
                <a:uLnTx/>
                <a:uFillTx/>
                <a:latin typeface="Hiragino Mincho ProN W3" panose="02020300000000000000" pitchFamily="18" charset="-128"/>
                <a:ea typeface="Hiragino Mincho ProN W3" panose="02020300000000000000" pitchFamily="18" charset="-128"/>
                <a:cs typeface="LingWai SC Medium" panose="03050602040302020204" pitchFamily="66" charset="-122"/>
              </a:rPr>
              <a:t>软件项目与过程管理</a:t>
            </a:r>
          </a:p>
        </p:txBody>
      </p:sp>
      <p:sp>
        <p:nvSpPr>
          <p:cNvPr id="11" name="矩形 10">
            <a:extLst>
              <a:ext uri="{FF2B5EF4-FFF2-40B4-BE49-F238E27FC236}">
                <a16:creationId xmlns:a16="http://schemas.microsoft.com/office/drawing/2014/main" id="{5831E07D-C3F1-B94D-BCCE-0F6EE97F9011}"/>
              </a:ext>
            </a:extLst>
          </p:cNvPr>
          <p:cNvSpPr/>
          <p:nvPr/>
        </p:nvSpPr>
        <p:spPr>
          <a:xfrm>
            <a:off x="80210" y="789589"/>
            <a:ext cx="5179459" cy="369332"/>
          </a:xfrm>
          <a:prstGeom prst="rect">
            <a:avLst/>
          </a:prstGeom>
        </p:spPr>
        <p:txBody>
          <a:bodyPr wrap="square">
            <a:spAutoFit/>
          </a:bodyPr>
          <a:lstStyle/>
          <a:p>
            <a:pPr algn="ctr"/>
            <a:r>
              <a:rPr lang="en" altLang="zh-CN" b="1" dirty="0">
                <a:solidFill>
                  <a:srgbClr val="000000"/>
                </a:solidFill>
                <a:latin typeface="Times" pitchFamily="2" charset="0"/>
              </a:rPr>
              <a:t>Part I.  Software Project and Process Management</a:t>
            </a:r>
            <a:endParaRPr lang="en" altLang="zh-CN" dirty="0">
              <a:solidFill>
                <a:srgbClr val="000000"/>
              </a:solidFill>
              <a:effectLst/>
              <a:latin typeface="Times" pitchFamily="2" charset="0"/>
            </a:endParaRPr>
          </a:p>
        </p:txBody>
      </p:sp>
      <p:pic>
        <p:nvPicPr>
          <p:cNvPr id="2" name="图片 1">
            <a:extLst>
              <a:ext uri="{FF2B5EF4-FFF2-40B4-BE49-F238E27FC236}">
                <a16:creationId xmlns:a16="http://schemas.microsoft.com/office/drawing/2014/main" id="{C508D0B0-5B92-434F-AA07-6E31206E0A5A}"/>
              </a:ext>
            </a:extLst>
          </p:cNvPr>
          <p:cNvPicPr>
            <a:picLocks noChangeAspect="1"/>
          </p:cNvPicPr>
          <p:nvPr/>
        </p:nvPicPr>
        <p:blipFill>
          <a:blip r:embed="rId4"/>
          <a:stretch>
            <a:fillRect/>
          </a:stretch>
        </p:blipFill>
        <p:spPr>
          <a:xfrm>
            <a:off x="6224338" y="974255"/>
            <a:ext cx="3579055" cy="5688450"/>
          </a:xfrm>
          <a:prstGeom prst="rect">
            <a:avLst/>
          </a:prstGeom>
        </p:spPr>
      </p:pic>
      <p:pic>
        <p:nvPicPr>
          <p:cNvPr id="3" name="图片 2">
            <a:extLst>
              <a:ext uri="{FF2B5EF4-FFF2-40B4-BE49-F238E27FC236}">
                <a16:creationId xmlns:a16="http://schemas.microsoft.com/office/drawing/2014/main" id="{6BE460E1-C029-4249-ADD9-8D02AD54020F}"/>
              </a:ext>
            </a:extLst>
          </p:cNvPr>
          <p:cNvPicPr>
            <a:picLocks noChangeAspect="1"/>
          </p:cNvPicPr>
          <p:nvPr/>
        </p:nvPicPr>
        <p:blipFill>
          <a:blip r:embed="rId5"/>
          <a:stretch>
            <a:fillRect/>
          </a:stretch>
        </p:blipFill>
        <p:spPr>
          <a:xfrm>
            <a:off x="2416089" y="1374364"/>
            <a:ext cx="3423237" cy="5345765"/>
          </a:xfrm>
          <a:prstGeom prst="rect">
            <a:avLst/>
          </a:prstGeom>
        </p:spPr>
      </p:pic>
    </p:spTree>
    <p:extLst>
      <p:ext uri="{BB962C8B-B14F-4D97-AF65-F5344CB8AC3E}">
        <p14:creationId xmlns:p14="http://schemas.microsoft.com/office/powerpoint/2010/main" val="222076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114300" y="817722"/>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a:solidFill>
                  <a:prstClr val="black">
                    <a:lumMod val="65000"/>
                    <a:lumOff val="35000"/>
                  </a:prstClr>
                </a:solidFill>
                <a:latin typeface="Helvetica" pitchFamily="2" charset="0"/>
                <a:ea typeface="等线" panose="02010600030101010101" pitchFamily="2" charset="-122"/>
              </a:rPr>
              <a:t>Effort Estimation</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sp>
        <p:nvSpPr>
          <p:cNvPr id="3" name="矩形 2">
            <a:extLst>
              <a:ext uri="{FF2B5EF4-FFF2-40B4-BE49-F238E27FC236}">
                <a16:creationId xmlns:a16="http://schemas.microsoft.com/office/drawing/2014/main" id="{1E3D83CA-AEDF-DC44-BB2C-6D3EBE6A155F}"/>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
        <p:nvSpPr>
          <p:cNvPr id="15" name="矩形 14">
            <a:extLst>
              <a:ext uri="{FF2B5EF4-FFF2-40B4-BE49-F238E27FC236}">
                <a16:creationId xmlns:a16="http://schemas.microsoft.com/office/drawing/2014/main" id="{9D363362-4D45-8E49-B08F-117B8BFE9EE4}"/>
              </a:ext>
            </a:extLst>
          </p:cNvPr>
          <p:cNvSpPr/>
          <p:nvPr/>
        </p:nvSpPr>
        <p:spPr>
          <a:xfrm>
            <a:off x="3212048" y="4000500"/>
            <a:ext cx="902811" cy="523220"/>
          </a:xfrm>
          <a:prstGeom prst="rect">
            <a:avLst/>
          </a:prstGeom>
        </p:spPr>
        <p:txBody>
          <a:bodyPr wrap="none">
            <a:spAutoFit/>
          </a:bodyPr>
          <a:lstStyle/>
          <a:p>
            <a:pPr algn="r"/>
            <a:r>
              <a:rPr lang="zh-CN" altLang="en-US" sz="2800" b="1" dirty="0">
                <a:solidFill>
                  <a:srgbClr val="000000"/>
                </a:solidFill>
                <a:latin typeface="Times" pitchFamily="2" charset="0"/>
              </a:rPr>
              <a:t>开发</a:t>
            </a:r>
            <a:endParaRPr lang="en" altLang="zh-CN" sz="2800" dirty="0">
              <a:solidFill>
                <a:srgbClr val="000000"/>
              </a:solidFill>
              <a:effectLst/>
              <a:latin typeface="Times" pitchFamily="2" charset="0"/>
            </a:endParaRPr>
          </a:p>
        </p:txBody>
      </p:sp>
      <p:pic>
        <p:nvPicPr>
          <p:cNvPr id="14" name="图片 13">
            <a:extLst>
              <a:ext uri="{FF2B5EF4-FFF2-40B4-BE49-F238E27FC236}">
                <a16:creationId xmlns:a16="http://schemas.microsoft.com/office/drawing/2014/main" id="{E013BFC4-244A-384A-A598-37CF3ED9BEDA}"/>
              </a:ext>
            </a:extLst>
          </p:cNvPr>
          <p:cNvPicPr>
            <a:picLocks noChangeAspect="1"/>
          </p:cNvPicPr>
          <p:nvPr/>
        </p:nvPicPr>
        <p:blipFill>
          <a:blip r:embed="rId3"/>
          <a:stretch>
            <a:fillRect/>
          </a:stretch>
        </p:blipFill>
        <p:spPr>
          <a:xfrm>
            <a:off x="2270760" y="2159000"/>
            <a:ext cx="3246120" cy="1681927"/>
          </a:xfrm>
          <a:prstGeom prst="rect">
            <a:avLst/>
          </a:prstGeom>
        </p:spPr>
      </p:pic>
      <p:pic>
        <p:nvPicPr>
          <p:cNvPr id="17" name="图片 16">
            <a:extLst>
              <a:ext uri="{FF2B5EF4-FFF2-40B4-BE49-F238E27FC236}">
                <a16:creationId xmlns:a16="http://schemas.microsoft.com/office/drawing/2014/main" id="{A0EACE35-0280-3041-92E7-CB8360B7B650}"/>
              </a:ext>
            </a:extLst>
          </p:cNvPr>
          <p:cNvPicPr>
            <a:picLocks noChangeAspect="1"/>
          </p:cNvPicPr>
          <p:nvPr/>
        </p:nvPicPr>
        <p:blipFill>
          <a:blip r:embed="rId4"/>
          <a:stretch>
            <a:fillRect/>
          </a:stretch>
        </p:blipFill>
        <p:spPr>
          <a:xfrm>
            <a:off x="7805420" y="2128520"/>
            <a:ext cx="1704340" cy="1704340"/>
          </a:xfrm>
          <a:prstGeom prst="rect">
            <a:avLst/>
          </a:prstGeom>
        </p:spPr>
      </p:pic>
      <p:sp>
        <p:nvSpPr>
          <p:cNvPr id="20" name="矩形 19">
            <a:extLst>
              <a:ext uri="{FF2B5EF4-FFF2-40B4-BE49-F238E27FC236}">
                <a16:creationId xmlns:a16="http://schemas.microsoft.com/office/drawing/2014/main" id="{59589308-7F57-AE41-8E73-6F8B254ADC01}"/>
              </a:ext>
            </a:extLst>
          </p:cNvPr>
          <p:cNvSpPr/>
          <p:nvPr/>
        </p:nvSpPr>
        <p:spPr>
          <a:xfrm>
            <a:off x="8206184" y="4000500"/>
            <a:ext cx="902811" cy="523220"/>
          </a:xfrm>
          <a:prstGeom prst="rect">
            <a:avLst/>
          </a:prstGeom>
        </p:spPr>
        <p:txBody>
          <a:bodyPr wrap="none">
            <a:spAutoFit/>
          </a:bodyPr>
          <a:lstStyle/>
          <a:p>
            <a:pPr algn="r"/>
            <a:r>
              <a:rPr lang="zh-CN" altLang="en-US" sz="2800" b="1" dirty="0">
                <a:solidFill>
                  <a:srgbClr val="000000"/>
                </a:solidFill>
                <a:latin typeface="Times" pitchFamily="2" charset="0"/>
              </a:rPr>
              <a:t>运维</a:t>
            </a:r>
            <a:endParaRPr lang="en" altLang="zh-CN" sz="2800" dirty="0">
              <a:solidFill>
                <a:srgbClr val="000000"/>
              </a:solidFill>
              <a:effectLst/>
              <a:latin typeface="Times" pitchFamily="2" charset="0"/>
            </a:endParaRPr>
          </a:p>
        </p:txBody>
      </p:sp>
      <p:pic>
        <p:nvPicPr>
          <p:cNvPr id="11" name="图片 10">
            <a:extLst>
              <a:ext uri="{FF2B5EF4-FFF2-40B4-BE49-F238E27FC236}">
                <a16:creationId xmlns:a16="http://schemas.microsoft.com/office/drawing/2014/main" id="{C0F2D6CB-A25E-8A43-ADCF-54E1AFB68C76}"/>
              </a:ext>
            </a:extLst>
          </p:cNvPr>
          <p:cNvPicPr>
            <a:picLocks noChangeAspect="1"/>
          </p:cNvPicPr>
          <p:nvPr/>
        </p:nvPicPr>
        <p:blipFill>
          <a:blip r:embed="rId5"/>
          <a:stretch>
            <a:fillRect/>
          </a:stretch>
        </p:blipFill>
        <p:spPr>
          <a:xfrm>
            <a:off x="0" y="1538958"/>
            <a:ext cx="12293600" cy="6776882"/>
          </a:xfrm>
          <a:prstGeom prst="rect">
            <a:avLst/>
          </a:prstGeom>
        </p:spPr>
      </p:pic>
    </p:spTree>
    <p:extLst>
      <p:ext uri="{BB962C8B-B14F-4D97-AF65-F5344CB8AC3E}">
        <p14:creationId xmlns:p14="http://schemas.microsoft.com/office/powerpoint/2010/main" val="1346435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114300" y="817722"/>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a:solidFill>
                  <a:prstClr val="black">
                    <a:lumMod val="65000"/>
                    <a:lumOff val="35000"/>
                  </a:prstClr>
                </a:solidFill>
                <a:latin typeface="Helvetica" pitchFamily="2" charset="0"/>
                <a:ea typeface="等线" panose="02010600030101010101" pitchFamily="2" charset="-122"/>
              </a:rPr>
              <a:t>Effort Estimation</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sp>
        <p:nvSpPr>
          <p:cNvPr id="15" name="矩形 14">
            <a:extLst>
              <a:ext uri="{FF2B5EF4-FFF2-40B4-BE49-F238E27FC236}">
                <a16:creationId xmlns:a16="http://schemas.microsoft.com/office/drawing/2014/main" id="{9D363362-4D45-8E49-B08F-117B8BFE9EE4}"/>
              </a:ext>
            </a:extLst>
          </p:cNvPr>
          <p:cNvSpPr/>
          <p:nvPr/>
        </p:nvSpPr>
        <p:spPr>
          <a:xfrm>
            <a:off x="697448" y="3167390"/>
            <a:ext cx="902811" cy="523220"/>
          </a:xfrm>
          <a:prstGeom prst="rect">
            <a:avLst/>
          </a:prstGeom>
        </p:spPr>
        <p:txBody>
          <a:bodyPr wrap="none">
            <a:spAutoFit/>
          </a:bodyPr>
          <a:lstStyle/>
          <a:p>
            <a:pPr algn="r"/>
            <a:r>
              <a:rPr lang="zh-CN" altLang="en-US" sz="2800" b="1" dirty="0">
                <a:solidFill>
                  <a:srgbClr val="000000"/>
                </a:solidFill>
                <a:latin typeface="Times" pitchFamily="2" charset="0"/>
              </a:rPr>
              <a:t>开发</a:t>
            </a:r>
            <a:endParaRPr lang="en" altLang="zh-CN" sz="2800" dirty="0">
              <a:solidFill>
                <a:srgbClr val="000000"/>
              </a:solidFill>
              <a:effectLst/>
              <a:latin typeface="Times" pitchFamily="2" charset="0"/>
            </a:endParaRPr>
          </a:p>
        </p:txBody>
      </p:sp>
      <p:pic>
        <p:nvPicPr>
          <p:cNvPr id="14" name="图片 13">
            <a:extLst>
              <a:ext uri="{FF2B5EF4-FFF2-40B4-BE49-F238E27FC236}">
                <a16:creationId xmlns:a16="http://schemas.microsoft.com/office/drawing/2014/main" id="{E013BFC4-244A-384A-A598-37CF3ED9BEDA}"/>
              </a:ext>
            </a:extLst>
          </p:cNvPr>
          <p:cNvPicPr>
            <a:picLocks noChangeAspect="1"/>
          </p:cNvPicPr>
          <p:nvPr/>
        </p:nvPicPr>
        <p:blipFill>
          <a:blip r:embed="rId3"/>
          <a:stretch>
            <a:fillRect/>
          </a:stretch>
        </p:blipFill>
        <p:spPr>
          <a:xfrm>
            <a:off x="76200" y="1747073"/>
            <a:ext cx="2481377" cy="1285687"/>
          </a:xfrm>
          <a:prstGeom prst="rect">
            <a:avLst/>
          </a:prstGeom>
        </p:spPr>
      </p:pic>
      <p:pic>
        <p:nvPicPr>
          <p:cNvPr id="2" name="图片 1">
            <a:extLst>
              <a:ext uri="{FF2B5EF4-FFF2-40B4-BE49-F238E27FC236}">
                <a16:creationId xmlns:a16="http://schemas.microsoft.com/office/drawing/2014/main" id="{C04A3C21-7BD8-0744-BF61-5A6668920CC0}"/>
              </a:ext>
            </a:extLst>
          </p:cNvPr>
          <p:cNvPicPr>
            <a:picLocks noChangeAspect="1"/>
          </p:cNvPicPr>
          <p:nvPr/>
        </p:nvPicPr>
        <p:blipFill>
          <a:blip r:embed="rId4"/>
          <a:stretch>
            <a:fillRect/>
          </a:stretch>
        </p:blipFill>
        <p:spPr>
          <a:xfrm>
            <a:off x="2899410" y="2172960"/>
            <a:ext cx="8801100" cy="3035300"/>
          </a:xfrm>
          <a:prstGeom prst="rect">
            <a:avLst/>
          </a:prstGeom>
        </p:spPr>
      </p:pic>
      <p:pic>
        <p:nvPicPr>
          <p:cNvPr id="11" name="图片 10">
            <a:extLst>
              <a:ext uri="{FF2B5EF4-FFF2-40B4-BE49-F238E27FC236}">
                <a16:creationId xmlns:a16="http://schemas.microsoft.com/office/drawing/2014/main" id="{65B15364-B2BD-2245-87C2-80CDCE035D46}"/>
              </a:ext>
            </a:extLst>
          </p:cNvPr>
          <p:cNvPicPr>
            <a:picLocks noChangeAspect="1"/>
          </p:cNvPicPr>
          <p:nvPr/>
        </p:nvPicPr>
        <p:blipFill>
          <a:blip r:embed="rId5"/>
          <a:stretch>
            <a:fillRect/>
          </a:stretch>
        </p:blipFill>
        <p:spPr>
          <a:xfrm>
            <a:off x="0" y="1527807"/>
            <a:ext cx="12293600" cy="6776882"/>
          </a:xfrm>
          <a:prstGeom prst="rect">
            <a:avLst/>
          </a:prstGeom>
        </p:spPr>
      </p:pic>
      <p:sp>
        <p:nvSpPr>
          <p:cNvPr id="12" name="矩形 11">
            <a:extLst>
              <a:ext uri="{FF2B5EF4-FFF2-40B4-BE49-F238E27FC236}">
                <a16:creationId xmlns:a16="http://schemas.microsoft.com/office/drawing/2014/main" id="{B96776F5-8D60-874C-9148-B123D721FCE3}"/>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Tree>
    <p:extLst>
      <p:ext uri="{BB962C8B-B14F-4D97-AF65-F5344CB8AC3E}">
        <p14:creationId xmlns:p14="http://schemas.microsoft.com/office/powerpoint/2010/main" val="122793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500">
        <p159:morph option="byObject"/>
      </p:transition>
    </mc:Choice>
    <mc:Fallback xmlns="">
      <p:transition spd="slow" advClick="0" advTm="1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114300" y="817722"/>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a:solidFill>
                  <a:prstClr val="black">
                    <a:lumMod val="65000"/>
                    <a:lumOff val="35000"/>
                  </a:prstClr>
                </a:solidFill>
                <a:latin typeface="Helvetica" pitchFamily="2" charset="0"/>
                <a:ea typeface="等线" panose="02010600030101010101" pitchFamily="2" charset="-122"/>
              </a:rPr>
              <a:t>Effort Estimation</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sp>
        <p:nvSpPr>
          <p:cNvPr id="15" name="矩形 14">
            <a:extLst>
              <a:ext uri="{FF2B5EF4-FFF2-40B4-BE49-F238E27FC236}">
                <a16:creationId xmlns:a16="http://schemas.microsoft.com/office/drawing/2014/main" id="{9D363362-4D45-8E49-B08F-117B8BFE9EE4}"/>
              </a:ext>
            </a:extLst>
          </p:cNvPr>
          <p:cNvSpPr/>
          <p:nvPr/>
        </p:nvSpPr>
        <p:spPr>
          <a:xfrm>
            <a:off x="697448" y="3167390"/>
            <a:ext cx="902811" cy="523220"/>
          </a:xfrm>
          <a:prstGeom prst="rect">
            <a:avLst/>
          </a:prstGeom>
        </p:spPr>
        <p:txBody>
          <a:bodyPr wrap="none">
            <a:spAutoFit/>
          </a:bodyPr>
          <a:lstStyle/>
          <a:p>
            <a:pPr algn="r"/>
            <a:r>
              <a:rPr lang="zh-CN" altLang="en-US" sz="2800" b="1" dirty="0">
                <a:solidFill>
                  <a:srgbClr val="000000"/>
                </a:solidFill>
                <a:latin typeface="Times" pitchFamily="2" charset="0"/>
              </a:rPr>
              <a:t>开发</a:t>
            </a:r>
            <a:endParaRPr lang="en" altLang="zh-CN" sz="2800" dirty="0">
              <a:solidFill>
                <a:srgbClr val="000000"/>
              </a:solidFill>
              <a:effectLst/>
              <a:latin typeface="Times" pitchFamily="2" charset="0"/>
            </a:endParaRPr>
          </a:p>
        </p:txBody>
      </p:sp>
      <p:pic>
        <p:nvPicPr>
          <p:cNvPr id="14" name="图片 13">
            <a:extLst>
              <a:ext uri="{FF2B5EF4-FFF2-40B4-BE49-F238E27FC236}">
                <a16:creationId xmlns:a16="http://schemas.microsoft.com/office/drawing/2014/main" id="{E013BFC4-244A-384A-A598-37CF3ED9BEDA}"/>
              </a:ext>
            </a:extLst>
          </p:cNvPr>
          <p:cNvPicPr>
            <a:picLocks noChangeAspect="1"/>
          </p:cNvPicPr>
          <p:nvPr/>
        </p:nvPicPr>
        <p:blipFill>
          <a:blip r:embed="rId3"/>
          <a:stretch>
            <a:fillRect/>
          </a:stretch>
        </p:blipFill>
        <p:spPr>
          <a:xfrm>
            <a:off x="76200" y="1747073"/>
            <a:ext cx="2481377" cy="1285687"/>
          </a:xfrm>
          <a:prstGeom prst="rect">
            <a:avLst/>
          </a:prstGeom>
        </p:spPr>
      </p:pic>
      <p:pic>
        <p:nvPicPr>
          <p:cNvPr id="4" name="图片 3">
            <a:extLst>
              <a:ext uri="{FF2B5EF4-FFF2-40B4-BE49-F238E27FC236}">
                <a16:creationId xmlns:a16="http://schemas.microsoft.com/office/drawing/2014/main" id="{478AE337-2EE4-EC4D-9FE1-DBAA3E02F1DD}"/>
              </a:ext>
            </a:extLst>
          </p:cNvPr>
          <p:cNvPicPr>
            <a:picLocks noChangeAspect="1"/>
          </p:cNvPicPr>
          <p:nvPr/>
        </p:nvPicPr>
        <p:blipFill>
          <a:blip r:embed="rId4"/>
          <a:stretch>
            <a:fillRect/>
          </a:stretch>
        </p:blipFill>
        <p:spPr>
          <a:xfrm>
            <a:off x="3512820" y="1114604"/>
            <a:ext cx="7848600" cy="1447800"/>
          </a:xfrm>
          <a:prstGeom prst="rect">
            <a:avLst/>
          </a:prstGeom>
        </p:spPr>
      </p:pic>
      <p:pic>
        <p:nvPicPr>
          <p:cNvPr id="5" name="图片 4">
            <a:extLst>
              <a:ext uri="{FF2B5EF4-FFF2-40B4-BE49-F238E27FC236}">
                <a16:creationId xmlns:a16="http://schemas.microsoft.com/office/drawing/2014/main" id="{DC411F58-569E-414C-8007-BF0E2ADE045C}"/>
              </a:ext>
            </a:extLst>
          </p:cNvPr>
          <p:cNvPicPr>
            <a:picLocks noChangeAspect="1"/>
          </p:cNvPicPr>
          <p:nvPr/>
        </p:nvPicPr>
        <p:blipFill>
          <a:blip r:embed="rId5"/>
          <a:stretch>
            <a:fillRect/>
          </a:stretch>
        </p:blipFill>
        <p:spPr>
          <a:xfrm>
            <a:off x="3481070" y="2832371"/>
            <a:ext cx="7912100" cy="1943100"/>
          </a:xfrm>
          <a:prstGeom prst="rect">
            <a:avLst/>
          </a:prstGeom>
        </p:spPr>
      </p:pic>
      <p:pic>
        <p:nvPicPr>
          <p:cNvPr id="6" name="图片 5">
            <a:extLst>
              <a:ext uri="{FF2B5EF4-FFF2-40B4-BE49-F238E27FC236}">
                <a16:creationId xmlns:a16="http://schemas.microsoft.com/office/drawing/2014/main" id="{11F4B383-19AD-B441-A1B6-A5FE353DCD47}"/>
              </a:ext>
            </a:extLst>
          </p:cNvPr>
          <p:cNvPicPr>
            <a:picLocks noChangeAspect="1"/>
          </p:cNvPicPr>
          <p:nvPr/>
        </p:nvPicPr>
        <p:blipFill>
          <a:blip r:embed="rId6"/>
          <a:stretch>
            <a:fillRect/>
          </a:stretch>
        </p:blipFill>
        <p:spPr>
          <a:xfrm>
            <a:off x="3817620" y="4901512"/>
            <a:ext cx="6845300" cy="1790700"/>
          </a:xfrm>
          <a:prstGeom prst="rect">
            <a:avLst/>
          </a:prstGeom>
        </p:spPr>
      </p:pic>
      <p:pic>
        <p:nvPicPr>
          <p:cNvPr id="11" name="图片 10">
            <a:extLst>
              <a:ext uri="{FF2B5EF4-FFF2-40B4-BE49-F238E27FC236}">
                <a16:creationId xmlns:a16="http://schemas.microsoft.com/office/drawing/2014/main" id="{20CA46E3-BAF6-EC4F-A5C4-A866E19B2C72}"/>
              </a:ext>
            </a:extLst>
          </p:cNvPr>
          <p:cNvPicPr>
            <a:picLocks noChangeAspect="1"/>
          </p:cNvPicPr>
          <p:nvPr/>
        </p:nvPicPr>
        <p:blipFill>
          <a:blip r:embed="rId7"/>
          <a:stretch>
            <a:fillRect/>
          </a:stretch>
        </p:blipFill>
        <p:spPr>
          <a:xfrm>
            <a:off x="0" y="1527807"/>
            <a:ext cx="12293600" cy="6776882"/>
          </a:xfrm>
          <a:prstGeom prst="rect">
            <a:avLst/>
          </a:prstGeom>
        </p:spPr>
      </p:pic>
      <p:sp>
        <p:nvSpPr>
          <p:cNvPr id="12" name="矩形 11">
            <a:extLst>
              <a:ext uri="{FF2B5EF4-FFF2-40B4-BE49-F238E27FC236}">
                <a16:creationId xmlns:a16="http://schemas.microsoft.com/office/drawing/2014/main" id="{E8764CCD-AC80-B840-A043-EEF0CBA21E04}"/>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Tree>
    <p:extLst>
      <p:ext uri="{BB962C8B-B14F-4D97-AF65-F5344CB8AC3E}">
        <p14:creationId xmlns:p14="http://schemas.microsoft.com/office/powerpoint/2010/main" val="93519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114300" y="817722"/>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a:solidFill>
                  <a:prstClr val="black">
                    <a:lumMod val="65000"/>
                    <a:lumOff val="35000"/>
                  </a:prstClr>
                </a:solidFill>
                <a:latin typeface="Helvetica" pitchFamily="2" charset="0"/>
                <a:ea typeface="等线" panose="02010600030101010101" pitchFamily="2" charset="-122"/>
              </a:rPr>
              <a:t>Cost Estimation</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sp>
        <p:nvSpPr>
          <p:cNvPr id="11" name="矩形 10">
            <a:extLst>
              <a:ext uri="{FF2B5EF4-FFF2-40B4-BE49-F238E27FC236}">
                <a16:creationId xmlns:a16="http://schemas.microsoft.com/office/drawing/2014/main" id="{08AB8BC1-4621-9843-9FD4-CE11861C7D35}"/>
              </a:ext>
            </a:extLst>
          </p:cNvPr>
          <p:cNvSpPr/>
          <p:nvPr/>
        </p:nvSpPr>
        <p:spPr>
          <a:xfrm>
            <a:off x="3212048" y="4000500"/>
            <a:ext cx="902811" cy="523220"/>
          </a:xfrm>
          <a:prstGeom prst="rect">
            <a:avLst/>
          </a:prstGeom>
        </p:spPr>
        <p:txBody>
          <a:bodyPr wrap="none">
            <a:spAutoFit/>
          </a:bodyPr>
          <a:lstStyle/>
          <a:p>
            <a:pPr algn="r"/>
            <a:r>
              <a:rPr lang="zh-CN" altLang="en-US" sz="2800" b="1" dirty="0">
                <a:solidFill>
                  <a:srgbClr val="000000"/>
                </a:solidFill>
                <a:latin typeface="Times" pitchFamily="2" charset="0"/>
              </a:rPr>
              <a:t>开发</a:t>
            </a:r>
            <a:endParaRPr lang="en" altLang="zh-CN" sz="2800" dirty="0">
              <a:solidFill>
                <a:srgbClr val="000000"/>
              </a:solidFill>
              <a:effectLst/>
              <a:latin typeface="Times" pitchFamily="2" charset="0"/>
            </a:endParaRPr>
          </a:p>
        </p:txBody>
      </p:sp>
      <p:pic>
        <p:nvPicPr>
          <p:cNvPr id="12" name="图片 11">
            <a:extLst>
              <a:ext uri="{FF2B5EF4-FFF2-40B4-BE49-F238E27FC236}">
                <a16:creationId xmlns:a16="http://schemas.microsoft.com/office/drawing/2014/main" id="{A01AF3E5-2B92-6F4F-BB96-081FC6410D84}"/>
              </a:ext>
            </a:extLst>
          </p:cNvPr>
          <p:cNvPicPr>
            <a:picLocks noChangeAspect="1"/>
          </p:cNvPicPr>
          <p:nvPr/>
        </p:nvPicPr>
        <p:blipFill>
          <a:blip r:embed="rId3"/>
          <a:stretch>
            <a:fillRect/>
          </a:stretch>
        </p:blipFill>
        <p:spPr>
          <a:xfrm>
            <a:off x="2270760" y="2159000"/>
            <a:ext cx="3246120" cy="1681927"/>
          </a:xfrm>
          <a:prstGeom prst="rect">
            <a:avLst/>
          </a:prstGeom>
        </p:spPr>
      </p:pic>
      <p:pic>
        <p:nvPicPr>
          <p:cNvPr id="13" name="图片 12">
            <a:extLst>
              <a:ext uri="{FF2B5EF4-FFF2-40B4-BE49-F238E27FC236}">
                <a16:creationId xmlns:a16="http://schemas.microsoft.com/office/drawing/2014/main" id="{A21DF610-55DE-9E4D-92F5-FECE118763CB}"/>
              </a:ext>
            </a:extLst>
          </p:cNvPr>
          <p:cNvPicPr>
            <a:picLocks noChangeAspect="1"/>
          </p:cNvPicPr>
          <p:nvPr/>
        </p:nvPicPr>
        <p:blipFill>
          <a:blip r:embed="rId4"/>
          <a:stretch>
            <a:fillRect/>
          </a:stretch>
        </p:blipFill>
        <p:spPr>
          <a:xfrm>
            <a:off x="7805420" y="2128520"/>
            <a:ext cx="1704340" cy="1704340"/>
          </a:xfrm>
          <a:prstGeom prst="rect">
            <a:avLst/>
          </a:prstGeom>
        </p:spPr>
      </p:pic>
      <p:sp>
        <p:nvSpPr>
          <p:cNvPr id="16" name="矩形 15">
            <a:extLst>
              <a:ext uri="{FF2B5EF4-FFF2-40B4-BE49-F238E27FC236}">
                <a16:creationId xmlns:a16="http://schemas.microsoft.com/office/drawing/2014/main" id="{C69D918A-2C0B-E44A-B6EC-10117B1C2BCA}"/>
              </a:ext>
            </a:extLst>
          </p:cNvPr>
          <p:cNvSpPr/>
          <p:nvPr/>
        </p:nvSpPr>
        <p:spPr>
          <a:xfrm>
            <a:off x="8206184" y="4000500"/>
            <a:ext cx="902811" cy="523220"/>
          </a:xfrm>
          <a:prstGeom prst="rect">
            <a:avLst/>
          </a:prstGeom>
        </p:spPr>
        <p:txBody>
          <a:bodyPr wrap="none">
            <a:spAutoFit/>
          </a:bodyPr>
          <a:lstStyle/>
          <a:p>
            <a:pPr algn="r"/>
            <a:r>
              <a:rPr lang="zh-CN" altLang="en-US" sz="2800" b="1" dirty="0">
                <a:solidFill>
                  <a:srgbClr val="000000"/>
                </a:solidFill>
                <a:latin typeface="Times" pitchFamily="2" charset="0"/>
              </a:rPr>
              <a:t>运维</a:t>
            </a:r>
            <a:endParaRPr lang="en" altLang="zh-CN" sz="2800" dirty="0">
              <a:solidFill>
                <a:srgbClr val="000000"/>
              </a:solidFill>
              <a:effectLst/>
              <a:latin typeface="Times" pitchFamily="2" charset="0"/>
            </a:endParaRPr>
          </a:p>
        </p:txBody>
      </p:sp>
      <p:pic>
        <p:nvPicPr>
          <p:cNvPr id="17" name="图片 16">
            <a:extLst>
              <a:ext uri="{FF2B5EF4-FFF2-40B4-BE49-F238E27FC236}">
                <a16:creationId xmlns:a16="http://schemas.microsoft.com/office/drawing/2014/main" id="{EBA1584E-B662-424A-94C1-A29E6BE20A05}"/>
              </a:ext>
            </a:extLst>
          </p:cNvPr>
          <p:cNvPicPr>
            <a:picLocks noChangeAspect="1"/>
          </p:cNvPicPr>
          <p:nvPr/>
        </p:nvPicPr>
        <p:blipFill>
          <a:blip r:embed="rId5"/>
          <a:stretch>
            <a:fillRect/>
          </a:stretch>
        </p:blipFill>
        <p:spPr>
          <a:xfrm>
            <a:off x="0" y="1527807"/>
            <a:ext cx="12293600" cy="6776882"/>
          </a:xfrm>
          <a:prstGeom prst="rect">
            <a:avLst/>
          </a:prstGeom>
        </p:spPr>
      </p:pic>
      <p:sp>
        <p:nvSpPr>
          <p:cNvPr id="14" name="矩形 13">
            <a:extLst>
              <a:ext uri="{FF2B5EF4-FFF2-40B4-BE49-F238E27FC236}">
                <a16:creationId xmlns:a16="http://schemas.microsoft.com/office/drawing/2014/main" id="{4D659B28-5A25-694E-A210-C2DEB410422C}"/>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Tree>
    <p:extLst>
      <p:ext uri="{BB962C8B-B14F-4D97-AF65-F5344CB8AC3E}">
        <p14:creationId xmlns:p14="http://schemas.microsoft.com/office/powerpoint/2010/main" val="2831459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8CFBC027-D66B-9840-A1D4-FC30AA48B198}"/>
              </a:ext>
            </a:extLst>
          </p:cNvPr>
          <p:cNvPicPr>
            <a:picLocks noChangeAspect="1"/>
          </p:cNvPicPr>
          <p:nvPr/>
        </p:nvPicPr>
        <p:blipFill>
          <a:blip r:embed="rId3"/>
          <a:stretch>
            <a:fillRect/>
          </a:stretch>
        </p:blipFill>
        <p:spPr>
          <a:xfrm>
            <a:off x="0" y="1527807"/>
            <a:ext cx="12293600" cy="677688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114300" y="817722"/>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a:solidFill>
                  <a:prstClr val="black">
                    <a:lumMod val="65000"/>
                    <a:lumOff val="35000"/>
                  </a:prstClr>
                </a:solidFill>
                <a:latin typeface="Helvetica" pitchFamily="2" charset="0"/>
                <a:ea typeface="等线" panose="02010600030101010101" pitchFamily="2" charset="-122"/>
              </a:rPr>
              <a:t>Cost Estimation</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sp>
        <p:nvSpPr>
          <p:cNvPr id="14" name="矩形 13">
            <a:extLst>
              <a:ext uri="{FF2B5EF4-FFF2-40B4-BE49-F238E27FC236}">
                <a16:creationId xmlns:a16="http://schemas.microsoft.com/office/drawing/2014/main" id="{1A089646-4803-234D-8E8A-2299409A7EF5}"/>
              </a:ext>
            </a:extLst>
          </p:cNvPr>
          <p:cNvSpPr/>
          <p:nvPr/>
        </p:nvSpPr>
        <p:spPr>
          <a:xfrm>
            <a:off x="752548" y="2883880"/>
            <a:ext cx="902811" cy="523220"/>
          </a:xfrm>
          <a:prstGeom prst="rect">
            <a:avLst/>
          </a:prstGeom>
        </p:spPr>
        <p:txBody>
          <a:bodyPr wrap="none">
            <a:spAutoFit/>
          </a:bodyPr>
          <a:lstStyle/>
          <a:p>
            <a:pPr algn="r"/>
            <a:r>
              <a:rPr lang="zh-CN" altLang="en-US" sz="2800" b="1" dirty="0">
                <a:solidFill>
                  <a:srgbClr val="000000"/>
                </a:solidFill>
                <a:latin typeface="Times" pitchFamily="2" charset="0"/>
              </a:rPr>
              <a:t>开发</a:t>
            </a:r>
            <a:endParaRPr lang="en" altLang="zh-CN" sz="2800" dirty="0">
              <a:solidFill>
                <a:srgbClr val="000000"/>
              </a:solidFill>
              <a:effectLst/>
              <a:latin typeface="Times" pitchFamily="2" charset="0"/>
            </a:endParaRPr>
          </a:p>
        </p:txBody>
      </p:sp>
      <p:pic>
        <p:nvPicPr>
          <p:cNvPr id="15" name="图片 14">
            <a:extLst>
              <a:ext uri="{FF2B5EF4-FFF2-40B4-BE49-F238E27FC236}">
                <a16:creationId xmlns:a16="http://schemas.microsoft.com/office/drawing/2014/main" id="{A8BEA153-5BFD-984C-9836-D877C0D23C1C}"/>
              </a:ext>
            </a:extLst>
          </p:cNvPr>
          <p:cNvPicPr>
            <a:picLocks noChangeAspect="1"/>
          </p:cNvPicPr>
          <p:nvPr/>
        </p:nvPicPr>
        <p:blipFill>
          <a:blip r:embed="rId4"/>
          <a:stretch>
            <a:fillRect/>
          </a:stretch>
        </p:blipFill>
        <p:spPr>
          <a:xfrm>
            <a:off x="127967" y="1569595"/>
            <a:ext cx="2481377" cy="1285687"/>
          </a:xfrm>
          <a:prstGeom prst="rect">
            <a:avLst/>
          </a:prstGeom>
        </p:spPr>
      </p:pic>
      <p:graphicFrame>
        <p:nvGraphicFramePr>
          <p:cNvPr id="2" name="图示 1">
            <a:extLst>
              <a:ext uri="{FF2B5EF4-FFF2-40B4-BE49-F238E27FC236}">
                <a16:creationId xmlns:a16="http://schemas.microsoft.com/office/drawing/2014/main" id="{67478B68-2656-4548-B3B6-98AB7D1DCFDD}"/>
              </a:ext>
            </a:extLst>
          </p:cNvPr>
          <p:cNvGraphicFramePr/>
          <p:nvPr>
            <p:extLst>
              <p:ext uri="{D42A27DB-BD31-4B8C-83A1-F6EECF244321}">
                <p14:modId xmlns:p14="http://schemas.microsoft.com/office/powerpoint/2010/main" val="236314514"/>
              </p:ext>
            </p:extLst>
          </p:nvPr>
        </p:nvGraphicFramePr>
        <p:xfrm>
          <a:off x="2557577" y="1188799"/>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图片 18">
            <a:extLst>
              <a:ext uri="{FF2B5EF4-FFF2-40B4-BE49-F238E27FC236}">
                <a16:creationId xmlns:a16="http://schemas.microsoft.com/office/drawing/2014/main" id="{EC830B16-4273-4A44-88FA-9556612514F2}"/>
              </a:ext>
            </a:extLst>
          </p:cNvPr>
          <p:cNvPicPr>
            <a:picLocks noChangeAspect="1"/>
          </p:cNvPicPr>
          <p:nvPr/>
        </p:nvPicPr>
        <p:blipFill>
          <a:blip r:embed="rId10"/>
          <a:stretch>
            <a:fillRect/>
          </a:stretch>
        </p:blipFill>
        <p:spPr>
          <a:xfrm>
            <a:off x="444491" y="3464234"/>
            <a:ext cx="4794747" cy="741858"/>
          </a:xfrm>
          <a:prstGeom prst="rect">
            <a:avLst/>
          </a:prstGeom>
        </p:spPr>
      </p:pic>
      <p:pic>
        <p:nvPicPr>
          <p:cNvPr id="20" name="图片 19">
            <a:extLst>
              <a:ext uri="{FF2B5EF4-FFF2-40B4-BE49-F238E27FC236}">
                <a16:creationId xmlns:a16="http://schemas.microsoft.com/office/drawing/2014/main" id="{D942C4F1-4039-0644-AD00-4AC37521777A}"/>
              </a:ext>
            </a:extLst>
          </p:cNvPr>
          <p:cNvPicPr>
            <a:picLocks noChangeAspect="1"/>
          </p:cNvPicPr>
          <p:nvPr/>
        </p:nvPicPr>
        <p:blipFill>
          <a:blip r:embed="rId11"/>
          <a:stretch>
            <a:fillRect/>
          </a:stretch>
        </p:blipFill>
        <p:spPr>
          <a:xfrm>
            <a:off x="9136382" y="1111875"/>
            <a:ext cx="2334565" cy="2472796"/>
          </a:xfrm>
          <a:prstGeom prst="rect">
            <a:avLst/>
          </a:prstGeom>
        </p:spPr>
      </p:pic>
      <p:pic>
        <p:nvPicPr>
          <p:cNvPr id="21" name="图片 20">
            <a:extLst>
              <a:ext uri="{FF2B5EF4-FFF2-40B4-BE49-F238E27FC236}">
                <a16:creationId xmlns:a16="http://schemas.microsoft.com/office/drawing/2014/main" id="{4BBEB30B-9C5D-0F48-B377-01132D30B369}"/>
              </a:ext>
            </a:extLst>
          </p:cNvPr>
          <p:cNvPicPr>
            <a:picLocks noChangeAspect="1"/>
          </p:cNvPicPr>
          <p:nvPr/>
        </p:nvPicPr>
        <p:blipFill>
          <a:blip r:embed="rId12"/>
          <a:stretch>
            <a:fillRect/>
          </a:stretch>
        </p:blipFill>
        <p:spPr>
          <a:xfrm>
            <a:off x="9260535" y="4509445"/>
            <a:ext cx="2725418" cy="1472124"/>
          </a:xfrm>
          <a:prstGeom prst="rect">
            <a:avLst/>
          </a:prstGeom>
        </p:spPr>
      </p:pic>
      <p:sp>
        <p:nvSpPr>
          <p:cNvPr id="12" name="矩形 11">
            <a:extLst>
              <a:ext uri="{FF2B5EF4-FFF2-40B4-BE49-F238E27FC236}">
                <a16:creationId xmlns:a16="http://schemas.microsoft.com/office/drawing/2014/main" id="{F236BE84-DC73-214D-B479-7A0D616C1E44}"/>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Tree>
    <p:extLst>
      <p:ext uri="{BB962C8B-B14F-4D97-AF65-F5344CB8AC3E}">
        <p14:creationId xmlns:p14="http://schemas.microsoft.com/office/powerpoint/2010/main" val="3759383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D3A4E8C-DE34-9548-8560-CA0A168CD31F}"/>
              </a:ext>
            </a:extLst>
          </p:cNvPr>
          <p:cNvPicPr>
            <a:picLocks noChangeAspect="1"/>
          </p:cNvPicPr>
          <p:nvPr/>
        </p:nvPicPr>
        <p:blipFill>
          <a:blip r:embed="rId3"/>
          <a:stretch>
            <a:fillRect/>
          </a:stretch>
        </p:blipFill>
        <p:spPr>
          <a:xfrm>
            <a:off x="0" y="1527807"/>
            <a:ext cx="12293600" cy="677688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114300" y="817722"/>
            <a:ext cx="31699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dirty="0">
                <a:solidFill>
                  <a:prstClr val="black">
                    <a:lumMod val="65000"/>
                    <a:lumOff val="35000"/>
                  </a:prstClr>
                </a:solidFill>
                <a:latin typeface="Helvetica" pitchFamily="2" charset="0"/>
                <a:ea typeface="等线" panose="02010600030101010101" pitchFamily="2" charset="-122"/>
              </a:rPr>
              <a:t>Cost Estimation</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5" name="图片 4">
            <a:extLst>
              <a:ext uri="{FF2B5EF4-FFF2-40B4-BE49-F238E27FC236}">
                <a16:creationId xmlns:a16="http://schemas.microsoft.com/office/drawing/2014/main" id="{D31A8A00-F445-4E4D-ABB3-48C77B60D28E}"/>
              </a:ext>
            </a:extLst>
          </p:cNvPr>
          <p:cNvPicPr>
            <a:picLocks noChangeAspect="1"/>
          </p:cNvPicPr>
          <p:nvPr/>
        </p:nvPicPr>
        <p:blipFill>
          <a:blip r:embed="rId4"/>
          <a:stretch>
            <a:fillRect/>
          </a:stretch>
        </p:blipFill>
        <p:spPr>
          <a:xfrm>
            <a:off x="3322320" y="1561004"/>
            <a:ext cx="6629400" cy="4259211"/>
          </a:xfrm>
          <a:prstGeom prst="rect">
            <a:avLst/>
          </a:prstGeom>
        </p:spPr>
      </p:pic>
      <p:sp>
        <p:nvSpPr>
          <p:cNvPr id="12" name="矩形 11">
            <a:extLst>
              <a:ext uri="{FF2B5EF4-FFF2-40B4-BE49-F238E27FC236}">
                <a16:creationId xmlns:a16="http://schemas.microsoft.com/office/drawing/2014/main" id="{A94313E9-7C24-024C-89AE-B4016C649508}"/>
              </a:ext>
            </a:extLst>
          </p:cNvPr>
          <p:cNvSpPr/>
          <p:nvPr/>
        </p:nvSpPr>
        <p:spPr>
          <a:xfrm>
            <a:off x="752548" y="2883880"/>
            <a:ext cx="902811" cy="523220"/>
          </a:xfrm>
          <a:prstGeom prst="rect">
            <a:avLst/>
          </a:prstGeom>
        </p:spPr>
        <p:txBody>
          <a:bodyPr wrap="none">
            <a:spAutoFit/>
          </a:bodyPr>
          <a:lstStyle/>
          <a:p>
            <a:pPr algn="r"/>
            <a:r>
              <a:rPr lang="zh-CN" altLang="en-US" sz="2800" b="1" dirty="0">
                <a:solidFill>
                  <a:srgbClr val="000000"/>
                </a:solidFill>
                <a:latin typeface="Times" pitchFamily="2" charset="0"/>
              </a:rPr>
              <a:t>开发</a:t>
            </a:r>
            <a:endParaRPr lang="en" altLang="zh-CN" sz="2800" dirty="0">
              <a:solidFill>
                <a:srgbClr val="000000"/>
              </a:solidFill>
              <a:effectLst/>
              <a:latin typeface="Times" pitchFamily="2" charset="0"/>
            </a:endParaRPr>
          </a:p>
        </p:txBody>
      </p:sp>
      <p:pic>
        <p:nvPicPr>
          <p:cNvPr id="13" name="图片 12">
            <a:extLst>
              <a:ext uri="{FF2B5EF4-FFF2-40B4-BE49-F238E27FC236}">
                <a16:creationId xmlns:a16="http://schemas.microsoft.com/office/drawing/2014/main" id="{9C2E2AE0-63E0-E042-A32A-09627AB516A6}"/>
              </a:ext>
            </a:extLst>
          </p:cNvPr>
          <p:cNvPicPr>
            <a:picLocks noChangeAspect="1"/>
          </p:cNvPicPr>
          <p:nvPr/>
        </p:nvPicPr>
        <p:blipFill>
          <a:blip r:embed="rId5"/>
          <a:stretch>
            <a:fillRect/>
          </a:stretch>
        </p:blipFill>
        <p:spPr>
          <a:xfrm>
            <a:off x="127967" y="1569595"/>
            <a:ext cx="2481377" cy="1285687"/>
          </a:xfrm>
          <a:prstGeom prst="rect">
            <a:avLst/>
          </a:prstGeom>
        </p:spPr>
      </p:pic>
      <p:sp>
        <p:nvSpPr>
          <p:cNvPr id="14" name="矩形 13">
            <a:extLst>
              <a:ext uri="{FF2B5EF4-FFF2-40B4-BE49-F238E27FC236}">
                <a16:creationId xmlns:a16="http://schemas.microsoft.com/office/drawing/2014/main" id="{3362AC2A-A52A-7548-B8DC-A76332E111D2}"/>
              </a:ext>
            </a:extLst>
          </p:cNvPr>
          <p:cNvSpPr/>
          <p:nvPr/>
        </p:nvSpPr>
        <p:spPr>
          <a:xfrm>
            <a:off x="7359806" y="127422"/>
            <a:ext cx="4572000" cy="830997"/>
          </a:xfrm>
          <a:prstGeom prst="rect">
            <a:avLst/>
          </a:prstGeom>
        </p:spPr>
        <p:txBody>
          <a:bodyPr wrap="square">
            <a:spAutoFit/>
          </a:bodyPr>
          <a:lstStyle/>
          <a:p>
            <a:r>
              <a:rPr lang="en" altLang="zh-CN" sz="1600" dirty="0">
                <a:solidFill>
                  <a:srgbClr val="000000"/>
                </a:solidFill>
                <a:latin typeface="Times" pitchFamily="2" charset="0"/>
              </a:rPr>
              <a:t>GBT36964-2018</a:t>
            </a:r>
            <a:r>
              <a:rPr lang="zh-CN" altLang="en-US" sz="1600" dirty="0">
                <a:solidFill>
                  <a:srgbClr val="000000"/>
                </a:solidFill>
                <a:latin typeface="Times" pitchFamily="2" charset="0"/>
              </a:rPr>
              <a:t>                  软件开发成本度量规范</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ISO/IEC</a:t>
            </a:r>
            <a:r>
              <a:rPr lang="zh-CN" altLang="en-US" sz="1600" dirty="0">
                <a:solidFill>
                  <a:srgbClr val="000000"/>
                </a:solidFill>
                <a:latin typeface="Times" pitchFamily="2" charset="0"/>
              </a:rPr>
              <a:t>           </a:t>
            </a:r>
            <a:r>
              <a:rPr lang="zh-CN" altLang="en-US" sz="1100" dirty="0">
                <a:solidFill>
                  <a:srgbClr val="000000"/>
                </a:solidFill>
                <a:latin typeface="Times" pitchFamily="2" charset="0"/>
              </a:rPr>
              <a:t>软件与系统工程软件测量</a:t>
            </a:r>
            <a:r>
              <a:rPr lang="en" altLang="zh-CN" sz="1100" dirty="0">
                <a:solidFill>
                  <a:srgbClr val="000000"/>
                </a:solidFill>
                <a:latin typeface="Times" pitchFamily="2" charset="0"/>
              </a:rPr>
              <a:t>IFPUG</a:t>
            </a:r>
            <a:r>
              <a:rPr lang="zh-CN" altLang="en-US" sz="1100" dirty="0">
                <a:solidFill>
                  <a:srgbClr val="000000"/>
                </a:solidFill>
                <a:latin typeface="Times" pitchFamily="2" charset="0"/>
              </a:rPr>
              <a:t>功能规模测量方法</a:t>
            </a:r>
            <a:endParaRPr lang="en-US" altLang="zh-CN" sz="1600" dirty="0">
              <a:solidFill>
                <a:srgbClr val="000000"/>
              </a:solidFill>
              <a:latin typeface="Times" pitchFamily="2" charset="0"/>
            </a:endParaRPr>
          </a:p>
          <a:p>
            <a:r>
              <a:rPr lang="en" altLang="zh-CN" sz="1600" dirty="0">
                <a:solidFill>
                  <a:srgbClr val="000000"/>
                </a:solidFill>
                <a:latin typeface="Times" pitchFamily="2" charset="0"/>
              </a:rPr>
              <a:t>CSBMK-201906</a:t>
            </a:r>
            <a:r>
              <a:rPr lang="zh-CN" altLang="en-US" sz="1600" dirty="0">
                <a:solidFill>
                  <a:srgbClr val="000000"/>
                </a:solidFill>
                <a:latin typeface="Times" pitchFamily="2" charset="0"/>
              </a:rPr>
              <a:t>      </a:t>
            </a:r>
            <a:r>
              <a:rPr lang="en" altLang="zh-CN" sz="1600" dirty="0">
                <a:solidFill>
                  <a:srgbClr val="000000"/>
                </a:solidFill>
                <a:latin typeface="Times" pitchFamily="2" charset="0"/>
              </a:rPr>
              <a:t>2019</a:t>
            </a:r>
            <a:r>
              <a:rPr lang="zh-CN" altLang="en-US" sz="1600" dirty="0">
                <a:solidFill>
                  <a:srgbClr val="000000"/>
                </a:solidFill>
                <a:latin typeface="Times" pitchFamily="2" charset="0"/>
              </a:rPr>
              <a:t>年中国软件行业基准数据</a:t>
            </a:r>
            <a:endParaRPr lang="en" altLang="zh-CN" sz="1600" dirty="0">
              <a:solidFill>
                <a:srgbClr val="000000"/>
              </a:solidFill>
              <a:effectLst/>
              <a:latin typeface="Times" pitchFamily="2" charset="0"/>
            </a:endParaRPr>
          </a:p>
        </p:txBody>
      </p:sp>
    </p:spTree>
    <p:extLst>
      <p:ext uri="{BB962C8B-B14F-4D97-AF65-F5344CB8AC3E}">
        <p14:creationId xmlns:p14="http://schemas.microsoft.com/office/powerpoint/2010/main" val="152928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30B90EA-B4FB-264C-8C96-EB09B5CFC1FA}"/>
              </a:ext>
            </a:extLst>
          </p:cNvPr>
          <p:cNvPicPr>
            <a:picLocks noChangeAspect="1"/>
          </p:cNvPicPr>
          <p:nvPr/>
        </p:nvPicPr>
        <p:blipFill>
          <a:blip r:embed="rId3"/>
          <a:stretch>
            <a:fillRect/>
          </a:stretch>
        </p:blipFill>
        <p:spPr>
          <a:xfrm>
            <a:off x="0" y="1527807"/>
            <a:ext cx="12293600" cy="677688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716280" y="250534"/>
            <a:ext cx="4038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Budget</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236220" y="832418"/>
            <a:ext cx="3863340" cy="461665"/>
          </a:xfrm>
          <a:prstGeom prst="rect">
            <a:avLst/>
          </a:prstGeom>
          <a:noFill/>
        </p:spPr>
        <p:txBody>
          <a:bodyPr wrap="square" rtlCol="0">
            <a:spAutoFit/>
          </a:bodyPr>
          <a:lstStyle/>
          <a:p>
            <a:pPr lvl="0" algn="ctr">
              <a:defRPr/>
            </a:pPr>
            <a:r>
              <a:rPr kumimoji="1" lang="en-US" altLang="zh-CN" sz="2400" b="1" dirty="0">
                <a:solidFill>
                  <a:prstClr val="black">
                    <a:lumMod val="65000"/>
                    <a:lumOff val="35000"/>
                  </a:prstClr>
                </a:solidFill>
                <a:latin typeface="Helvetica" pitchFamily="2" charset="0"/>
              </a:rPr>
              <a:t>Repayment </a:t>
            </a:r>
            <a:r>
              <a:rPr kumimoji="1" lang="en-US" altLang="zh-CN" sz="2400" b="1" dirty="0" err="1">
                <a:solidFill>
                  <a:prstClr val="black">
                    <a:lumMod val="65000"/>
                    <a:lumOff val="35000"/>
                  </a:prstClr>
                </a:solidFill>
                <a:latin typeface="Helvetica" pitchFamily="2" charset="0"/>
              </a:rPr>
              <a:t>Stratigies</a:t>
            </a:r>
            <a:endParaRPr lang="zh-CN" altLang="zh-CN" sz="3200" dirty="0">
              <a:solidFill>
                <a:prstClr val="black">
                  <a:lumMod val="65000"/>
                  <a:lumOff val="35000"/>
                </a:prstClr>
              </a:solidFill>
              <a:latin typeface="Helvetica" pitchFamily="2" charset="0"/>
            </a:endParaRPr>
          </a:p>
        </p:txBody>
      </p:sp>
      <p:pic>
        <p:nvPicPr>
          <p:cNvPr id="4" name="图片 3">
            <a:extLst>
              <a:ext uri="{FF2B5EF4-FFF2-40B4-BE49-F238E27FC236}">
                <a16:creationId xmlns:a16="http://schemas.microsoft.com/office/drawing/2014/main" id="{198E6727-E61F-ED4B-B618-D66F8F199CFC}"/>
              </a:ext>
            </a:extLst>
          </p:cNvPr>
          <p:cNvPicPr>
            <a:picLocks noChangeAspect="1"/>
          </p:cNvPicPr>
          <p:nvPr/>
        </p:nvPicPr>
        <p:blipFill>
          <a:blip r:embed="rId4"/>
          <a:stretch>
            <a:fillRect/>
          </a:stretch>
        </p:blipFill>
        <p:spPr>
          <a:xfrm>
            <a:off x="458470" y="1424597"/>
            <a:ext cx="5153025" cy="5182869"/>
          </a:xfrm>
          <a:prstGeom prst="rect">
            <a:avLst/>
          </a:prstGeom>
        </p:spPr>
      </p:pic>
      <p:pic>
        <p:nvPicPr>
          <p:cNvPr id="5" name="图片 4">
            <a:extLst>
              <a:ext uri="{FF2B5EF4-FFF2-40B4-BE49-F238E27FC236}">
                <a16:creationId xmlns:a16="http://schemas.microsoft.com/office/drawing/2014/main" id="{F4B3DBE2-8E0E-5249-ACEF-BCBB87F07A4B}"/>
              </a:ext>
            </a:extLst>
          </p:cNvPr>
          <p:cNvPicPr>
            <a:picLocks noChangeAspect="1"/>
          </p:cNvPicPr>
          <p:nvPr/>
        </p:nvPicPr>
        <p:blipFill>
          <a:blip r:embed="rId5"/>
          <a:stretch>
            <a:fillRect/>
          </a:stretch>
        </p:blipFill>
        <p:spPr>
          <a:xfrm>
            <a:off x="6433240" y="1419860"/>
            <a:ext cx="5272352" cy="5272352"/>
          </a:xfrm>
          <a:prstGeom prst="rect">
            <a:avLst/>
          </a:prstGeom>
        </p:spPr>
      </p:pic>
      <p:sp>
        <p:nvSpPr>
          <p:cNvPr id="6" name="文本框 5">
            <a:extLst>
              <a:ext uri="{FF2B5EF4-FFF2-40B4-BE49-F238E27FC236}">
                <a16:creationId xmlns:a16="http://schemas.microsoft.com/office/drawing/2014/main" id="{378F2C66-880D-9B4D-A8DF-834C6FF94BC1}"/>
              </a:ext>
            </a:extLst>
          </p:cNvPr>
          <p:cNvSpPr txBox="1"/>
          <p:nvPr/>
        </p:nvSpPr>
        <p:spPr>
          <a:xfrm>
            <a:off x="8290560" y="3085007"/>
            <a:ext cx="1844040" cy="1862048"/>
          </a:xfrm>
          <a:prstGeom prst="rect">
            <a:avLst/>
          </a:prstGeom>
          <a:noFill/>
        </p:spPr>
        <p:txBody>
          <a:bodyPr wrap="square" rtlCol="0">
            <a:spAutoFit/>
          </a:bodyPr>
          <a:lstStyle/>
          <a:p>
            <a:r>
              <a:rPr kumimoji="1" lang="zh-CN" altLang="en-US" sz="11500" dirty="0">
                <a:solidFill>
                  <a:srgbClr val="FF0000"/>
                </a:solidFill>
              </a:rPr>
              <a:t>√</a:t>
            </a:r>
          </a:p>
        </p:txBody>
      </p:sp>
      <p:pic>
        <p:nvPicPr>
          <p:cNvPr id="12" name="图片 11">
            <a:extLst>
              <a:ext uri="{FF2B5EF4-FFF2-40B4-BE49-F238E27FC236}">
                <a16:creationId xmlns:a16="http://schemas.microsoft.com/office/drawing/2014/main" id="{6B1041A8-2D2D-F041-82C6-88C7032BB136}"/>
              </a:ext>
            </a:extLst>
          </p:cNvPr>
          <p:cNvPicPr>
            <a:picLocks noChangeAspect="1"/>
          </p:cNvPicPr>
          <p:nvPr/>
        </p:nvPicPr>
        <p:blipFill>
          <a:blip r:embed="rId6"/>
          <a:stretch>
            <a:fillRect/>
          </a:stretch>
        </p:blipFill>
        <p:spPr>
          <a:xfrm>
            <a:off x="6462450" y="250534"/>
            <a:ext cx="5083280" cy="814082"/>
          </a:xfrm>
          <a:prstGeom prst="rect">
            <a:avLst/>
          </a:prstGeom>
        </p:spPr>
      </p:pic>
    </p:spTree>
    <p:extLst>
      <p:ext uri="{BB962C8B-B14F-4D97-AF65-F5344CB8AC3E}">
        <p14:creationId xmlns:p14="http://schemas.microsoft.com/office/powerpoint/2010/main" val="673740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FCB946F-2969-644A-B03F-CD6C02AE19E0}"/>
              </a:ext>
            </a:extLst>
          </p:cNvPr>
          <p:cNvSpPr txBox="1"/>
          <p:nvPr/>
        </p:nvSpPr>
        <p:spPr>
          <a:xfrm>
            <a:off x="2028778" y="2921168"/>
            <a:ext cx="8134443" cy="1015663"/>
          </a:xfrm>
          <a:prstGeom prst="rect">
            <a:avLst/>
          </a:prstGeom>
          <a:noFill/>
        </p:spPr>
        <p:txBody>
          <a:bodyPr wrap="square" rtlCol="0">
            <a:spAutoFit/>
          </a:bodyPr>
          <a:lstStyle/>
          <a:p>
            <a:pPr algn="ctr"/>
            <a:r>
              <a:rPr kumimoji="1" lang="en-US" altLang="zh-CN" sz="6000" b="1" dirty="0">
                <a:solidFill>
                  <a:schemeClr val="bg1"/>
                </a:solidFill>
                <a:latin typeface="Helvetica" pitchFamily="2" charset="0"/>
              </a:rPr>
              <a:t>Financial Evaluation</a:t>
            </a:r>
            <a:endParaRPr kumimoji="1" lang="zh-CN" altLang="en-US" sz="6000" b="1" dirty="0">
              <a:solidFill>
                <a:schemeClr val="bg1"/>
              </a:solidFill>
              <a:latin typeface="Helvetica" pitchFamily="2" charset="0"/>
            </a:endParaRPr>
          </a:p>
        </p:txBody>
      </p:sp>
    </p:spTree>
    <p:extLst>
      <p:ext uri="{BB962C8B-B14F-4D97-AF65-F5344CB8AC3E}">
        <p14:creationId xmlns:p14="http://schemas.microsoft.com/office/powerpoint/2010/main" val="353565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60AC6BB-08D1-9E45-A267-51198C98F380}"/>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Factor Affecting Pricing</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3C0AA1F7-9536-954D-9BE4-69E602F422BD}"/>
              </a:ext>
            </a:extLst>
          </p:cNvPr>
          <p:cNvPicPr>
            <a:picLocks noChangeAspect="1"/>
          </p:cNvPicPr>
          <p:nvPr/>
        </p:nvPicPr>
        <p:blipFill>
          <a:blip r:embed="rId4"/>
          <a:stretch>
            <a:fillRect/>
          </a:stretch>
        </p:blipFill>
        <p:spPr>
          <a:xfrm>
            <a:off x="2486660" y="1772305"/>
            <a:ext cx="7218680" cy="3551125"/>
          </a:xfrm>
          <a:prstGeom prst="rect">
            <a:avLst/>
          </a:prstGeom>
        </p:spPr>
      </p:pic>
    </p:spTree>
    <p:extLst>
      <p:ext uri="{BB962C8B-B14F-4D97-AF65-F5344CB8AC3E}">
        <p14:creationId xmlns:p14="http://schemas.microsoft.com/office/powerpoint/2010/main" val="2775443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B1B3C340-946C-DB4E-A225-59F1EB8F38EE}"/>
              </a:ext>
            </a:extLst>
          </p:cNvPr>
          <p:cNvPicPr>
            <a:picLocks noChangeAspect="1"/>
          </p:cNvPicPr>
          <p:nvPr/>
        </p:nvPicPr>
        <p:blipFill>
          <a:blip r:embed="rId3"/>
          <a:stretch>
            <a:fillRect/>
          </a:stretch>
        </p:blipFill>
        <p:spPr>
          <a:xfrm>
            <a:off x="690880" y="1959610"/>
            <a:ext cx="3569220" cy="3100070"/>
          </a:xfrm>
          <a:prstGeom prst="rect">
            <a:avLst/>
          </a:prstGeom>
        </p:spPr>
      </p:pic>
      <p:sp>
        <p:nvSpPr>
          <p:cNvPr id="6" name="矩形 5">
            <a:extLst>
              <a:ext uri="{FF2B5EF4-FFF2-40B4-BE49-F238E27FC236}">
                <a16:creationId xmlns:a16="http://schemas.microsoft.com/office/drawing/2014/main" id="{71057DBE-DE62-8941-A93A-9FCDD01BB8DE}"/>
              </a:ext>
            </a:extLst>
          </p:cNvPr>
          <p:cNvSpPr/>
          <p:nvPr/>
        </p:nvSpPr>
        <p:spPr>
          <a:xfrm>
            <a:off x="5549343" y="2177468"/>
            <a:ext cx="2885726" cy="584775"/>
          </a:xfrm>
          <a:prstGeom prst="rect">
            <a:avLst/>
          </a:prstGeom>
        </p:spPr>
        <p:txBody>
          <a:bodyPr wrap="none">
            <a:spAutoFit/>
          </a:bodyPr>
          <a:lstStyle/>
          <a:p>
            <a:pPr algn="r"/>
            <a:r>
              <a:rPr lang="en" altLang="zh-CN" sz="3200" dirty="0">
                <a:solidFill>
                  <a:srgbClr val="000000"/>
                </a:solidFill>
                <a:effectLst/>
                <a:latin typeface="Times" pitchFamily="2" charset="0"/>
              </a:rPr>
              <a:t>Mark-up pricing</a:t>
            </a:r>
          </a:p>
        </p:txBody>
      </p:sp>
      <p:pic>
        <p:nvPicPr>
          <p:cNvPr id="14338" name="Picture 2" descr="equation.pdf">
            <a:extLst>
              <a:ext uri="{FF2B5EF4-FFF2-40B4-BE49-F238E27FC236}">
                <a16:creationId xmlns:a16="http://schemas.microsoft.com/office/drawing/2014/main" id="{BDE11DBE-5D7A-B74B-BD49-37AEF28B4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139" y="2911535"/>
            <a:ext cx="3950462" cy="26162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1B8286F4-62E9-744A-9D08-1F9A7A7B211B}"/>
              </a:ext>
            </a:extLst>
          </p:cNvPr>
          <p:cNvSpPr/>
          <p:nvPr/>
        </p:nvSpPr>
        <p:spPr>
          <a:xfrm>
            <a:off x="5457972" y="3684846"/>
            <a:ext cx="2977097" cy="584775"/>
          </a:xfrm>
          <a:prstGeom prst="rect">
            <a:avLst/>
          </a:prstGeom>
        </p:spPr>
        <p:txBody>
          <a:bodyPr wrap="none">
            <a:spAutoFit/>
          </a:bodyPr>
          <a:lstStyle/>
          <a:p>
            <a:pPr algn="r"/>
            <a:r>
              <a:rPr lang="en" altLang="zh-CN" sz="3200" dirty="0">
                <a:solidFill>
                  <a:srgbClr val="000000"/>
                </a:solidFill>
                <a:effectLst/>
                <a:latin typeface="Times" pitchFamily="2" charset="0"/>
              </a:rPr>
              <a:t>Bundling pricing</a:t>
            </a:r>
          </a:p>
        </p:txBody>
      </p:sp>
      <p:sp>
        <p:nvSpPr>
          <p:cNvPr id="4" name="左大括号 3">
            <a:extLst>
              <a:ext uri="{FF2B5EF4-FFF2-40B4-BE49-F238E27FC236}">
                <a16:creationId xmlns:a16="http://schemas.microsoft.com/office/drawing/2014/main" id="{B21F4842-D0A1-3C4A-BF0E-8ACA5C9F1967}"/>
              </a:ext>
            </a:extLst>
          </p:cNvPr>
          <p:cNvSpPr/>
          <p:nvPr/>
        </p:nvSpPr>
        <p:spPr>
          <a:xfrm>
            <a:off x="4878399" y="2443820"/>
            <a:ext cx="411480" cy="1675425"/>
          </a:xfrm>
          <a:prstGeom prst="leftBrace">
            <a:avLst/>
          </a:prstGeom>
          <a:ln w="28575">
            <a:solidFill>
              <a:schemeClr val="tx1">
                <a:alpha val="4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n>
                <a:solidFill>
                  <a:sysClr val="windowText" lastClr="000000"/>
                </a:solidFill>
              </a:ln>
              <a:solidFill>
                <a:sysClr val="windowText" lastClr="000000"/>
              </a:solidFill>
            </a:endParaRPr>
          </a:p>
        </p:txBody>
      </p:sp>
      <p:sp>
        <p:nvSpPr>
          <p:cNvPr id="11" name="文本框 10">
            <a:extLst>
              <a:ext uri="{FF2B5EF4-FFF2-40B4-BE49-F238E27FC236}">
                <a16:creationId xmlns:a16="http://schemas.microsoft.com/office/drawing/2014/main" id="{F0C5D286-FE0D-F14F-AEB7-BC486F302E95}"/>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Pricing Strategy</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12" name="图片 11">
            <a:extLst>
              <a:ext uri="{FF2B5EF4-FFF2-40B4-BE49-F238E27FC236}">
                <a16:creationId xmlns:a16="http://schemas.microsoft.com/office/drawing/2014/main" id="{369BC634-53FB-D541-B91F-E56CFCF11EAA}"/>
              </a:ext>
            </a:extLst>
          </p:cNvPr>
          <p:cNvPicPr>
            <a:picLocks noChangeAspect="1"/>
          </p:cNvPicPr>
          <p:nvPr/>
        </p:nvPicPr>
        <p:blipFill>
          <a:blip r:embed="rId5"/>
          <a:stretch>
            <a:fillRect/>
          </a:stretch>
        </p:blipFill>
        <p:spPr>
          <a:xfrm>
            <a:off x="-250104" y="974255"/>
            <a:ext cx="12692207" cy="6445572"/>
          </a:xfrm>
          <a:prstGeom prst="rect">
            <a:avLst/>
          </a:prstGeom>
        </p:spPr>
      </p:pic>
    </p:spTree>
    <p:extLst>
      <p:ext uri="{BB962C8B-B14F-4D97-AF65-F5344CB8AC3E}">
        <p14:creationId xmlns:p14="http://schemas.microsoft.com/office/powerpoint/2010/main" val="2475703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1000">
        <p159:morph option="byObject"/>
      </p:transition>
    </mc:Choice>
    <mc:Fallback xmlns="">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C95F9FD-29F7-0842-8948-8E176715988A}"/>
              </a:ext>
            </a:extLst>
          </p:cNvPr>
          <p:cNvSpPr txBox="1"/>
          <p:nvPr/>
        </p:nvSpPr>
        <p:spPr>
          <a:xfrm>
            <a:off x="2527608" y="4749048"/>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Decision Analysis</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8" name="文本框 7">
            <a:extLst>
              <a:ext uri="{FF2B5EF4-FFF2-40B4-BE49-F238E27FC236}">
                <a16:creationId xmlns:a16="http://schemas.microsoft.com/office/drawing/2014/main" id="{03B791A3-1B8B-474F-9752-F06534C0AED1}"/>
              </a:ext>
            </a:extLst>
          </p:cNvPr>
          <p:cNvSpPr txBox="1"/>
          <p:nvPr/>
        </p:nvSpPr>
        <p:spPr>
          <a:xfrm>
            <a:off x="2483003" y="2728332"/>
            <a:ext cx="80660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Interest</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9" name="文本框 8">
            <a:extLst>
              <a:ext uri="{FF2B5EF4-FFF2-40B4-BE49-F238E27FC236}">
                <a16:creationId xmlns:a16="http://schemas.microsoft.com/office/drawing/2014/main" id="{D86BF89B-AE10-5A4A-84F0-7C9BC2A120D7}"/>
              </a:ext>
            </a:extLst>
          </p:cNvPr>
          <p:cNvSpPr txBox="1"/>
          <p:nvPr/>
        </p:nvSpPr>
        <p:spPr>
          <a:xfrm>
            <a:off x="3040564" y="3656353"/>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Cash Flow Stream</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0" name="文本框 9">
            <a:extLst>
              <a:ext uri="{FF2B5EF4-FFF2-40B4-BE49-F238E27FC236}">
                <a16:creationId xmlns:a16="http://schemas.microsoft.com/office/drawing/2014/main" id="{415B3899-A44C-AC44-B472-7FDDA8521840}"/>
              </a:ext>
            </a:extLst>
          </p:cNvPr>
          <p:cNvSpPr txBox="1"/>
          <p:nvPr/>
        </p:nvSpPr>
        <p:spPr>
          <a:xfrm>
            <a:off x="2873296" y="2070410"/>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Software Business</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1" name="文本框 10">
            <a:extLst>
              <a:ext uri="{FF2B5EF4-FFF2-40B4-BE49-F238E27FC236}">
                <a16:creationId xmlns:a16="http://schemas.microsoft.com/office/drawing/2014/main" id="{8BD7739B-0136-514A-9E49-009E1BE80E97}"/>
              </a:ext>
            </a:extLst>
          </p:cNvPr>
          <p:cNvSpPr txBox="1"/>
          <p:nvPr/>
        </p:nvSpPr>
        <p:spPr>
          <a:xfrm>
            <a:off x="7906213" y="1237786"/>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Cost Estimation</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2" name="文本框 11">
            <a:extLst>
              <a:ext uri="{FF2B5EF4-FFF2-40B4-BE49-F238E27FC236}">
                <a16:creationId xmlns:a16="http://schemas.microsoft.com/office/drawing/2014/main" id="{14805E00-0447-C74D-9408-88651109BEF1}"/>
              </a:ext>
            </a:extLst>
          </p:cNvPr>
          <p:cNvSpPr txBox="1"/>
          <p:nvPr/>
        </p:nvSpPr>
        <p:spPr>
          <a:xfrm>
            <a:off x="7683189" y="2551427"/>
            <a:ext cx="8066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Pricing</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3" name="文本框 12">
            <a:extLst>
              <a:ext uri="{FF2B5EF4-FFF2-40B4-BE49-F238E27FC236}">
                <a16:creationId xmlns:a16="http://schemas.microsoft.com/office/drawing/2014/main" id="{18B48D40-F7C0-C54A-9005-028D35277813}"/>
              </a:ext>
            </a:extLst>
          </p:cNvPr>
          <p:cNvSpPr txBox="1"/>
          <p:nvPr/>
        </p:nvSpPr>
        <p:spPr>
          <a:xfrm>
            <a:off x="8489797" y="4516722"/>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Project Evaluation</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6" name="矩形 5">
            <a:extLst>
              <a:ext uri="{FF2B5EF4-FFF2-40B4-BE49-F238E27FC236}">
                <a16:creationId xmlns:a16="http://schemas.microsoft.com/office/drawing/2014/main" id="{39758DD3-67F0-144A-8FD0-04071A2B4A09}"/>
              </a:ext>
            </a:extLst>
          </p:cNvPr>
          <p:cNvSpPr/>
          <p:nvPr/>
        </p:nvSpPr>
        <p:spPr>
          <a:xfrm>
            <a:off x="223024" y="-78059"/>
            <a:ext cx="11653025" cy="7036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 name="图片 4">
            <a:extLst>
              <a:ext uri="{FF2B5EF4-FFF2-40B4-BE49-F238E27FC236}">
                <a16:creationId xmlns:a16="http://schemas.microsoft.com/office/drawing/2014/main" id="{334A177F-C52C-8A4A-BFF1-CC8ABA8F320E}"/>
              </a:ext>
            </a:extLst>
          </p:cNvPr>
          <p:cNvPicPr>
            <a:picLocks noChangeAspect="1"/>
          </p:cNvPicPr>
          <p:nvPr/>
        </p:nvPicPr>
        <p:blipFill>
          <a:blip r:embed="rId3"/>
          <a:stretch>
            <a:fillRect/>
          </a:stretch>
        </p:blipFill>
        <p:spPr>
          <a:xfrm>
            <a:off x="804746" y="375982"/>
            <a:ext cx="10582507" cy="6106036"/>
          </a:xfrm>
          <a:prstGeom prst="rect">
            <a:avLst/>
          </a:prstGeom>
        </p:spPr>
      </p:pic>
      <p:sp>
        <p:nvSpPr>
          <p:cNvPr id="14" name="文本框 13">
            <a:extLst>
              <a:ext uri="{FF2B5EF4-FFF2-40B4-BE49-F238E27FC236}">
                <a16:creationId xmlns:a16="http://schemas.microsoft.com/office/drawing/2014/main" id="{4D185233-59C3-3A49-896C-982FFAF1DD2D}"/>
              </a:ext>
            </a:extLst>
          </p:cNvPr>
          <p:cNvSpPr txBox="1"/>
          <p:nvPr/>
        </p:nvSpPr>
        <p:spPr>
          <a:xfrm>
            <a:off x="-320842" y="198164"/>
            <a:ext cx="41452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3200" b="1" dirty="0">
                <a:solidFill>
                  <a:schemeClr val="tx1">
                    <a:lumMod val="85000"/>
                    <a:lumOff val="15000"/>
                  </a:schemeClr>
                </a:solidFill>
                <a:latin typeface="Hiragino Mincho ProN W3" panose="02020300000000000000" pitchFamily="18" charset="-128"/>
                <a:ea typeface="Hiragino Mincho ProN W3" panose="02020300000000000000" pitchFamily="18" charset="-128"/>
                <a:cs typeface="LingWai SC Medium" panose="03050602040302020204" pitchFamily="66" charset="-122"/>
              </a:rPr>
              <a:t>软件工程经济学</a:t>
            </a:r>
            <a:endParaRPr kumimoji="0" lang="zh-CN" altLang="en-US" sz="3200" b="1" u="none" strike="noStrike" kern="1200" cap="none" spc="0" normalizeH="0" baseline="0" noProof="0" dirty="0">
              <a:ln>
                <a:noFill/>
              </a:ln>
              <a:solidFill>
                <a:schemeClr val="tx1">
                  <a:lumMod val="85000"/>
                  <a:lumOff val="15000"/>
                </a:schemeClr>
              </a:solidFill>
              <a:effectLst/>
              <a:uLnTx/>
              <a:uFillTx/>
              <a:latin typeface="Hiragino Mincho ProN W3" panose="02020300000000000000" pitchFamily="18" charset="-128"/>
              <a:ea typeface="Hiragino Mincho ProN W3" panose="02020300000000000000" pitchFamily="18" charset="-128"/>
              <a:cs typeface="LingWai SC Medium" panose="03050602040302020204" pitchFamily="66" charset="-122"/>
            </a:endParaRPr>
          </a:p>
        </p:txBody>
      </p:sp>
      <p:sp>
        <p:nvSpPr>
          <p:cNvPr id="15" name="矩形 14">
            <a:extLst>
              <a:ext uri="{FF2B5EF4-FFF2-40B4-BE49-F238E27FC236}">
                <a16:creationId xmlns:a16="http://schemas.microsoft.com/office/drawing/2014/main" id="{17B12B7C-CE9C-754B-8CAA-0D0EDC224928}"/>
              </a:ext>
            </a:extLst>
          </p:cNvPr>
          <p:cNvSpPr/>
          <p:nvPr/>
        </p:nvSpPr>
        <p:spPr>
          <a:xfrm>
            <a:off x="-98549" y="782939"/>
            <a:ext cx="4782844" cy="369332"/>
          </a:xfrm>
          <a:prstGeom prst="rect">
            <a:avLst/>
          </a:prstGeom>
        </p:spPr>
        <p:txBody>
          <a:bodyPr wrap="square">
            <a:spAutoFit/>
          </a:bodyPr>
          <a:lstStyle/>
          <a:p>
            <a:pPr algn="ctr"/>
            <a:r>
              <a:rPr lang="en" altLang="zh-CN" b="1" dirty="0">
                <a:solidFill>
                  <a:srgbClr val="000000"/>
                </a:solidFill>
                <a:latin typeface="Times" pitchFamily="2" charset="0"/>
              </a:rPr>
              <a:t>Part II.  Software Engineering Economy</a:t>
            </a:r>
            <a:endParaRPr lang="en" altLang="zh-CN" dirty="0">
              <a:solidFill>
                <a:srgbClr val="000000"/>
              </a:solidFill>
              <a:effectLst/>
              <a:latin typeface="Times" pitchFamily="2" charset="0"/>
            </a:endParaRPr>
          </a:p>
        </p:txBody>
      </p:sp>
    </p:spTree>
    <p:extLst>
      <p:ext uri="{BB962C8B-B14F-4D97-AF65-F5344CB8AC3E}">
        <p14:creationId xmlns:p14="http://schemas.microsoft.com/office/powerpoint/2010/main" val="184201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500">
        <p159:morph option="byChar"/>
      </p:transition>
    </mc:Choice>
    <mc:Fallback xmlns="">
      <p:transition spd="slow" advClick="0" advTm="25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Pricing Strategy</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B1B3C340-946C-DB4E-A225-59F1EB8F38EE}"/>
              </a:ext>
            </a:extLst>
          </p:cNvPr>
          <p:cNvPicPr>
            <a:picLocks noChangeAspect="1"/>
          </p:cNvPicPr>
          <p:nvPr/>
        </p:nvPicPr>
        <p:blipFill>
          <a:blip r:embed="rId3"/>
          <a:stretch>
            <a:fillRect/>
          </a:stretch>
        </p:blipFill>
        <p:spPr>
          <a:xfrm>
            <a:off x="130227" y="2388359"/>
            <a:ext cx="2600175" cy="2258400"/>
          </a:xfrm>
          <a:prstGeom prst="rect">
            <a:avLst/>
          </a:prstGeom>
        </p:spPr>
      </p:pic>
      <p:sp>
        <p:nvSpPr>
          <p:cNvPr id="6" name="矩形 5">
            <a:extLst>
              <a:ext uri="{FF2B5EF4-FFF2-40B4-BE49-F238E27FC236}">
                <a16:creationId xmlns:a16="http://schemas.microsoft.com/office/drawing/2014/main" id="{71057DBE-DE62-8941-A93A-9FCDD01BB8DE}"/>
              </a:ext>
            </a:extLst>
          </p:cNvPr>
          <p:cNvSpPr/>
          <p:nvPr/>
        </p:nvSpPr>
        <p:spPr>
          <a:xfrm>
            <a:off x="3342577" y="2007840"/>
            <a:ext cx="2885726" cy="584775"/>
          </a:xfrm>
          <a:prstGeom prst="rect">
            <a:avLst/>
          </a:prstGeom>
        </p:spPr>
        <p:txBody>
          <a:bodyPr wrap="none">
            <a:spAutoFit/>
          </a:bodyPr>
          <a:lstStyle/>
          <a:p>
            <a:pPr algn="r"/>
            <a:r>
              <a:rPr lang="en" altLang="zh-CN" sz="3200" dirty="0">
                <a:solidFill>
                  <a:srgbClr val="000000"/>
                </a:solidFill>
                <a:effectLst/>
                <a:latin typeface="Times" pitchFamily="2" charset="0"/>
              </a:rPr>
              <a:t>Mark-up pricing</a:t>
            </a:r>
          </a:p>
        </p:txBody>
      </p:sp>
      <p:sp>
        <p:nvSpPr>
          <p:cNvPr id="8" name="矩形 7">
            <a:extLst>
              <a:ext uri="{FF2B5EF4-FFF2-40B4-BE49-F238E27FC236}">
                <a16:creationId xmlns:a16="http://schemas.microsoft.com/office/drawing/2014/main" id="{1B8286F4-62E9-744A-9D08-1F9A7A7B211B}"/>
              </a:ext>
            </a:extLst>
          </p:cNvPr>
          <p:cNvSpPr/>
          <p:nvPr/>
        </p:nvSpPr>
        <p:spPr>
          <a:xfrm>
            <a:off x="3342577" y="4117944"/>
            <a:ext cx="2977097" cy="584775"/>
          </a:xfrm>
          <a:prstGeom prst="rect">
            <a:avLst/>
          </a:prstGeom>
        </p:spPr>
        <p:txBody>
          <a:bodyPr wrap="none">
            <a:spAutoFit/>
          </a:bodyPr>
          <a:lstStyle/>
          <a:p>
            <a:pPr algn="r"/>
            <a:r>
              <a:rPr lang="en" altLang="zh-CN" sz="3200" dirty="0">
                <a:solidFill>
                  <a:srgbClr val="000000"/>
                </a:solidFill>
                <a:effectLst/>
                <a:latin typeface="Times" pitchFamily="2" charset="0"/>
              </a:rPr>
              <a:t>Bundling pricing</a:t>
            </a:r>
          </a:p>
        </p:txBody>
      </p:sp>
      <p:sp>
        <p:nvSpPr>
          <p:cNvPr id="4" name="左大括号 3">
            <a:extLst>
              <a:ext uri="{FF2B5EF4-FFF2-40B4-BE49-F238E27FC236}">
                <a16:creationId xmlns:a16="http://schemas.microsoft.com/office/drawing/2014/main" id="{B21F4842-D0A1-3C4A-BF0E-8ACA5C9F1967}"/>
              </a:ext>
            </a:extLst>
          </p:cNvPr>
          <p:cNvSpPr/>
          <p:nvPr/>
        </p:nvSpPr>
        <p:spPr>
          <a:xfrm>
            <a:off x="2719589" y="2300228"/>
            <a:ext cx="411480" cy="2110104"/>
          </a:xfrm>
          <a:prstGeom prst="leftBrace">
            <a:avLst/>
          </a:prstGeom>
          <a:ln w="28575">
            <a:solidFill>
              <a:schemeClr val="tx1">
                <a:alpha val="4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n>
                <a:solidFill>
                  <a:sysClr val="windowText" lastClr="000000"/>
                </a:solidFill>
              </a:ln>
              <a:solidFill>
                <a:sysClr val="windowText" lastClr="000000"/>
              </a:solidFill>
            </a:endParaRPr>
          </a:p>
        </p:txBody>
      </p:sp>
      <p:pic>
        <p:nvPicPr>
          <p:cNvPr id="5" name="图片 4">
            <a:extLst>
              <a:ext uri="{FF2B5EF4-FFF2-40B4-BE49-F238E27FC236}">
                <a16:creationId xmlns:a16="http://schemas.microsoft.com/office/drawing/2014/main" id="{FDA4C3DA-4B9C-F248-84C8-7EF02CB156C0}"/>
              </a:ext>
            </a:extLst>
          </p:cNvPr>
          <p:cNvPicPr>
            <a:picLocks noChangeAspect="1"/>
          </p:cNvPicPr>
          <p:nvPr/>
        </p:nvPicPr>
        <p:blipFill>
          <a:blip r:embed="rId4"/>
          <a:stretch>
            <a:fillRect/>
          </a:stretch>
        </p:blipFill>
        <p:spPr>
          <a:xfrm>
            <a:off x="4114799" y="4757530"/>
            <a:ext cx="1040900" cy="584775"/>
          </a:xfrm>
          <a:prstGeom prst="rect">
            <a:avLst/>
          </a:prstGeom>
        </p:spPr>
      </p:pic>
      <p:pic>
        <p:nvPicPr>
          <p:cNvPr id="11" name="图片 10">
            <a:extLst>
              <a:ext uri="{FF2B5EF4-FFF2-40B4-BE49-F238E27FC236}">
                <a16:creationId xmlns:a16="http://schemas.microsoft.com/office/drawing/2014/main" id="{89E7514E-B1ED-1A43-B4A2-136C9BB0DE19}"/>
              </a:ext>
            </a:extLst>
          </p:cNvPr>
          <p:cNvPicPr>
            <a:picLocks noChangeAspect="1"/>
          </p:cNvPicPr>
          <p:nvPr/>
        </p:nvPicPr>
        <p:blipFill>
          <a:blip r:embed="rId5"/>
          <a:stretch>
            <a:fillRect/>
          </a:stretch>
        </p:blipFill>
        <p:spPr>
          <a:xfrm>
            <a:off x="4272688" y="1479917"/>
            <a:ext cx="725123" cy="584776"/>
          </a:xfrm>
          <a:prstGeom prst="rect">
            <a:avLst/>
          </a:prstGeom>
        </p:spPr>
      </p:pic>
      <p:sp>
        <p:nvSpPr>
          <p:cNvPr id="12" name="矩形 11">
            <a:extLst>
              <a:ext uri="{FF2B5EF4-FFF2-40B4-BE49-F238E27FC236}">
                <a16:creationId xmlns:a16="http://schemas.microsoft.com/office/drawing/2014/main" id="{AF750F5C-0AC3-FE4E-8259-9D32628C2F04}"/>
              </a:ext>
            </a:extLst>
          </p:cNvPr>
          <p:cNvSpPr/>
          <p:nvPr/>
        </p:nvSpPr>
        <p:spPr>
          <a:xfrm>
            <a:off x="6228303" y="1187530"/>
            <a:ext cx="5430297" cy="2308324"/>
          </a:xfrm>
          <a:prstGeom prst="rect">
            <a:avLst/>
          </a:prstGeom>
        </p:spPr>
        <p:txBody>
          <a:bodyPr wrap="square">
            <a:spAutoFit/>
          </a:bodyPr>
          <a:lstStyle/>
          <a:p>
            <a:r>
              <a:rPr lang="zh-CN" altLang="en-US" dirty="0">
                <a:solidFill>
                  <a:srgbClr val="000000"/>
                </a:solidFill>
                <a:latin typeface="Times" pitchFamily="2" charset="0"/>
              </a:rPr>
              <a:t>    </a:t>
            </a:r>
            <a:r>
              <a:rPr lang="en" altLang="zh-CN" dirty="0">
                <a:solidFill>
                  <a:srgbClr val="000000"/>
                </a:solidFill>
                <a:latin typeface="Times" pitchFamily="2" charset="0"/>
              </a:rPr>
              <a:t>Firstly, the entity game publishers who want to use our platform should pay ¥5,000 for their credits and the guarantee of their record in the ministry of industry and information technology annually.</a:t>
            </a:r>
          </a:p>
          <a:p>
            <a:r>
              <a:rPr lang="zh-CN" altLang="en-US" dirty="0">
                <a:solidFill>
                  <a:srgbClr val="000000"/>
                </a:solidFill>
                <a:latin typeface="Times" pitchFamily="2" charset="0"/>
              </a:rPr>
              <a:t>    </a:t>
            </a:r>
            <a:r>
              <a:rPr lang="en" altLang="zh-CN" dirty="0">
                <a:solidFill>
                  <a:srgbClr val="000000"/>
                </a:solidFill>
                <a:latin typeface="Times" pitchFamily="2" charset="0"/>
              </a:rPr>
              <a:t>By considering competitor's prices and profit margins, we determined our final profit as 20%. This mean we want to gain 20% of the cost we spend from the entity games publishers. </a:t>
            </a:r>
            <a:endParaRPr lang="en" altLang="zh-CN" dirty="0">
              <a:solidFill>
                <a:srgbClr val="000000"/>
              </a:solidFill>
              <a:effectLst/>
              <a:latin typeface="Times" pitchFamily="2" charset="0"/>
            </a:endParaRPr>
          </a:p>
        </p:txBody>
      </p:sp>
      <p:sp>
        <p:nvSpPr>
          <p:cNvPr id="13" name="矩形 12">
            <a:extLst>
              <a:ext uri="{FF2B5EF4-FFF2-40B4-BE49-F238E27FC236}">
                <a16:creationId xmlns:a16="http://schemas.microsoft.com/office/drawing/2014/main" id="{6091CDC6-C83F-0643-A8EE-9668902339F4}"/>
              </a:ext>
            </a:extLst>
          </p:cNvPr>
          <p:cNvSpPr/>
          <p:nvPr/>
        </p:nvSpPr>
        <p:spPr>
          <a:xfrm>
            <a:off x="6286843" y="4102334"/>
            <a:ext cx="5963697" cy="2135200"/>
          </a:xfrm>
          <a:prstGeom prst="rect">
            <a:avLst/>
          </a:prstGeom>
        </p:spPr>
        <p:txBody>
          <a:bodyPr wrap="square">
            <a:spAutoFit/>
          </a:bodyPr>
          <a:lstStyle/>
          <a:p>
            <a:pPr>
              <a:lnSpc>
                <a:spcPct val="150000"/>
              </a:lnSpc>
            </a:pPr>
            <a:r>
              <a:rPr lang="en" altLang="zh-CN" dirty="0">
                <a:solidFill>
                  <a:srgbClr val="000000"/>
                </a:solidFill>
                <a:latin typeface="Times" pitchFamily="2" charset="0"/>
              </a:rPr>
              <a:t>Service A: 50% common customers. ¥10,000 per year (basic)</a:t>
            </a:r>
          </a:p>
          <a:p>
            <a:pPr>
              <a:lnSpc>
                <a:spcPct val="150000"/>
              </a:lnSpc>
            </a:pPr>
            <a:r>
              <a:rPr lang="en" altLang="zh-CN" dirty="0">
                <a:solidFill>
                  <a:srgbClr val="000000"/>
                </a:solidFill>
                <a:latin typeface="Times" pitchFamily="2" charset="0"/>
              </a:rPr>
              <a:t>Service B: 30% customers and a slightly lower promotion effort than Service A. ¥30,000 per year. (middle) </a:t>
            </a:r>
          </a:p>
          <a:p>
            <a:pPr>
              <a:lnSpc>
                <a:spcPct val="150000"/>
              </a:lnSpc>
            </a:pPr>
            <a:r>
              <a:rPr lang="en" altLang="zh-CN" dirty="0">
                <a:solidFill>
                  <a:srgbClr val="000000"/>
                </a:solidFill>
                <a:latin typeface="Times" pitchFamily="2" charset="0"/>
              </a:rPr>
              <a:t>Service C: 20% customers, promotion by our website and their entity games can be chosen firstly. ¥50,000 per year (prime) </a:t>
            </a:r>
            <a:endParaRPr lang="en" altLang="zh-CN" dirty="0">
              <a:solidFill>
                <a:srgbClr val="000000"/>
              </a:solidFill>
              <a:effectLst/>
              <a:latin typeface="Times" pitchFamily="2" charset="0"/>
            </a:endParaRPr>
          </a:p>
        </p:txBody>
      </p:sp>
      <p:pic>
        <p:nvPicPr>
          <p:cNvPr id="15" name="图片 14">
            <a:extLst>
              <a:ext uri="{FF2B5EF4-FFF2-40B4-BE49-F238E27FC236}">
                <a16:creationId xmlns:a16="http://schemas.microsoft.com/office/drawing/2014/main" id="{5F120EE7-3BB1-2E47-885C-16570A6F5074}"/>
              </a:ext>
            </a:extLst>
          </p:cNvPr>
          <p:cNvPicPr>
            <a:picLocks noChangeAspect="1"/>
          </p:cNvPicPr>
          <p:nvPr/>
        </p:nvPicPr>
        <p:blipFill>
          <a:blip r:embed="rId6"/>
          <a:stretch>
            <a:fillRect/>
          </a:stretch>
        </p:blipFill>
        <p:spPr>
          <a:xfrm>
            <a:off x="-250104" y="974255"/>
            <a:ext cx="12692207" cy="6445572"/>
          </a:xfrm>
          <a:prstGeom prst="rect">
            <a:avLst/>
          </a:prstGeom>
        </p:spPr>
      </p:pic>
    </p:spTree>
    <p:extLst>
      <p:ext uri="{BB962C8B-B14F-4D97-AF65-F5344CB8AC3E}">
        <p14:creationId xmlns:p14="http://schemas.microsoft.com/office/powerpoint/2010/main" val="162463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Cash Flow Statement</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cxnSp>
        <p:nvCxnSpPr>
          <p:cNvPr id="7" name="直线连接符 6">
            <a:extLst>
              <a:ext uri="{FF2B5EF4-FFF2-40B4-BE49-F238E27FC236}">
                <a16:creationId xmlns:a16="http://schemas.microsoft.com/office/drawing/2014/main" id="{3B70FE86-E0A0-324D-9152-74BBEE16B63A}"/>
              </a:ext>
            </a:extLst>
          </p:cNvPr>
          <p:cNvCxnSpPr/>
          <p:nvPr/>
        </p:nvCxnSpPr>
        <p:spPr>
          <a:xfrm>
            <a:off x="5699760" y="1935480"/>
            <a:ext cx="0" cy="316992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8DF68971-7B6B-1849-A9EC-E866400CD05B}"/>
              </a:ext>
            </a:extLst>
          </p:cNvPr>
          <p:cNvSpPr/>
          <p:nvPr/>
        </p:nvSpPr>
        <p:spPr>
          <a:xfrm>
            <a:off x="2785113" y="3068599"/>
            <a:ext cx="2651759" cy="1154162"/>
          </a:xfrm>
          <a:prstGeom prst="rect">
            <a:avLst/>
          </a:prstGeom>
        </p:spPr>
        <p:txBody>
          <a:bodyPr wrap="square">
            <a:spAutoFit/>
          </a:bodyPr>
          <a:lstStyle/>
          <a:p>
            <a:pPr>
              <a:lnSpc>
                <a:spcPct val="150000"/>
              </a:lnSpc>
            </a:pPr>
            <a:r>
              <a:rPr lang="en" altLang="zh-CN" sz="2400" dirty="0">
                <a:solidFill>
                  <a:srgbClr val="000000"/>
                </a:solidFill>
                <a:latin typeface="Times" pitchFamily="2" charset="0"/>
              </a:rPr>
              <a:t>Cash flow inflows </a:t>
            </a:r>
          </a:p>
          <a:p>
            <a:pPr>
              <a:lnSpc>
                <a:spcPct val="150000"/>
              </a:lnSpc>
            </a:pPr>
            <a:r>
              <a:rPr lang="en" altLang="zh-CN" sz="2400" dirty="0">
                <a:solidFill>
                  <a:srgbClr val="000000"/>
                </a:solidFill>
                <a:latin typeface="Times" pitchFamily="2" charset="0"/>
              </a:rPr>
              <a:t>Cash flow outflow </a:t>
            </a:r>
          </a:p>
        </p:txBody>
      </p:sp>
      <p:sp>
        <p:nvSpPr>
          <p:cNvPr id="15" name="矩形 14">
            <a:extLst>
              <a:ext uri="{FF2B5EF4-FFF2-40B4-BE49-F238E27FC236}">
                <a16:creationId xmlns:a16="http://schemas.microsoft.com/office/drawing/2014/main" id="{04FC9F62-52CA-FB40-9D56-63A0C6AF8210}"/>
              </a:ext>
            </a:extLst>
          </p:cNvPr>
          <p:cNvSpPr/>
          <p:nvPr/>
        </p:nvSpPr>
        <p:spPr>
          <a:xfrm>
            <a:off x="6440168" y="2791600"/>
            <a:ext cx="3428995" cy="1708160"/>
          </a:xfrm>
          <a:prstGeom prst="rect">
            <a:avLst/>
          </a:prstGeom>
        </p:spPr>
        <p:txBody>
          <a:bodyPr wrap="square">
            <a:spAutoFit/>
          </a:bodyPr>
          <a:lstStyle/>
          <a:p>
            <a:pPr>
              <a:lnSpc>
                <a:spcPct val="150000"/>
              </a:lnSpc>
            </a:pPr>
            <a:r>
              <a:rPr lang="en" altLang="zh-CN" sz="2400" dirty="0">
                <a:solidFill>
                  <a:srgbClr val="000000"/>
                </a:solidFill>
                <a:latin typeface="Times" pitchFamily="2" charset="0"/>
              </a:rPr>
              <a:t>Operating cash flow </a:t>
            </a:r>
          </a:p>
          <a:p>
            <a:pPr>
              <a:lnSpc>
                <a:spcPct val="150000"/>
              </a:lnSpc>
            </a:pPr>
            <a:r>
              <a:rPr lang="en" altLang="zh-CN" sz="2400" dirty="0">
                <a:solidFill>
                  <a:srgbClr val="000000"/>
                </a:solidFill>
                <a:latin typeface="Times" pitchFamily="2" charset="0"/>
              </a:rPr>
              <a:t>Investing cash flow </a:t>
            </a:r>
          </a:p>
          <a:p>
            <a:pPr>
              <a:lnSpc>
                <a:spcPct val="150000"/>
              </a:lnSpc>
            </a:pPr>
            <a:r>
              <a:rPr lang="en" altLang="zh-CN" sz="2400" dirty="0">
                <a:solidFill>
                  <a:srgbClr val="000000"/>
                </a:solidFill>
                <a:latin typeface="Times" pitchFamily="2" charset="0"/>
              </a:rPr>
              <a:t>Financing cash flow </a:t>
            </a:r>
            <a:endParaRPr lang="en" altLang="zh-CN" sz="2400" dirty="0">
              <a:solidFill>
                <a:srgbClr val="000000"/>
              </a:solidFill>
              <a:effectLst/>
              <a:latin typeface="Times" pitchFamily="2" charset="0"/>
            </a:endParaRPr>
          </a:p>
        </p:txBody>
      </p:sp>
      <p:pic>
        <p:nvPicPr>
          <p:cNvPr id="17" name="图片 16">
            <a:extLst>
              <a:ext uri="{FF2B5EF4-FFF2-40B4-BE49-F238E27FC236}">
                <a16:creationId xmlns:a16="http://schemas.microsoft.com/office/drawing/2014/main" id="{B3EC4CA2-DE68-6B4E-AAA1-21D58418DABF}"/>
              </a:ext>
            </a:extLst>
          </p:cNvPr>
          <p:cNvPicPr>
            <a:picLocks noChangeAspect="1"/>
          </p:cNvPicPr>
          <p:nvPr/>
        </p:nvPicPr>
        <p:blipFill>
          <a:blip r:embed="rId3"/>
          <a:stretch>
            <a:fillRect/>
          </a:stretch>
        </p:blipFill>
        <p:spPr>
          <a:xfrm>
            <a:off x="3309614" y="5238650"/>
            <a:ext cx="1270000" cy="1270000"/>
          </a:xfrm>
          <a:prstGeom prst="rect">
            <a:avLst/>
          </a:prstGeom>
        </p:spPr>
      </p:pic>
      <p:pic>
        <p:nvPicPr>
          <p:cNvPr id="19" name="图片 18">
            <a:extLst>
              <a:ext uri="{FF2B5EF4-FFF2-40B4-BE49-F238E27FC236}">
                <a16:creationId xmlns:a16="http://schemas.microsoft.com/office/drawing/2014/main" id="{8C1AD30A-78BE-9D48-9A2B-1C4E3FD09D19}"/>
              </a:ext>
            </a:extLst>
          </p:cNvPr>
          <p:cNvPicPr>
            <a:picLocks noChangeAspect="1"/>
          </p:cNvPicPr>
          <p:nvPr/>
        </p:nvPicPr>
        <p:blipFill>
          <a:blip r:embed="rId4"/>
          <a:stretch>
            <a:fillRect/>
          </a:stretch>
        </p:blipFill>
        <p:spPr>
          <a:xfrm>
            <a:off x="6734808" y="5238650"/>
            <a:ext cx="1270000" cy="1270000"/>
          </a:xfrm>
          <a:prstGeom prst="rect">
            <a:avLst/>
          </a:prstGeom>
        </p:spPr>
      </p:pic>
      <p:pic>
        <p:nvPicPr>
          <p:cNvPr id="21" name="图片 20">
            <a:extLst>
              <a:ext uri="{FF2B5EF4-FFF2-40B4-BE49-F238E27FC236}">
                <a16:creationId xmlns:a16="http://schemas.microsoft.com/office/drawing/2014/main" id="{D543A72C-D5E8-B54E-AFDE-5D193F389C93}"/>
              </a:ext>
            </a:extLst>
          </p:cNvPr>
          <p:cNvPicPr>
            <a:picLocks noChangeAspect="1"/>
          </p:cNvPicPr>
          <p:nvPr/>
        </p:nvPicPr>
        <p:blipFill>
          <a:blip r:embed="rId5"/>
          <a:stretch>
            <a:fillRect/>
          </a:stretch>
        </p:blipFill>
        <p:spPr>
          <a:xfrm>
            <a:off x="8544555" y="1703477"/>
            <a:ext cx="1270000" cy="1270000"/>
          </a:xfrm>
          <a:prstGeom prst="rect">
            <a:avLst/>
          </a:prstGeom>
        </p:spPr>
      </p:pic>
      <p:pic>
        <p:nvPicPr>
          <p:cNvPr id="23" name="图片 22">
            <a:extLst>
              <a:ext uri="{FF2B5EF4-FFF2-40B4-BE49-F238E27FC236}">
                <a16:creationId xmlns:a16="http://schemas.microsoft.com/office/drawing/2014/main" id="{767FA513-3D7A-D541-992B-87493B4306F2}"/>
              </a:ext>
            </a:extLst>
          </p:cNvPr>
          <p:cNvPicPr>
            <a:picLocks noChangeAspect="1"/>
          </p:cNvPicPr>
          <p:nvPr/>
        </p:nvPicPr>
        <p:blipFill>
          <a:blip r:embed="rId6"/>
          <a:stretch>
            <a:fillRect/>
          </a:stretch>
        </p:blipFill>
        <p:spPr>
          <a:xfrm>
            <a:off x="5064760" y="433477"/>
            <a:ext cx="1270000" cy="1270000"/>
          </a:xfrm>
          <a:prstGeom prst="rect">
            <a:avLst/>
          </a:prstGeom>
        </p:spPr>
      </p:pic>
      <p:pic>
        <p:nvPicPr>
          <p:cNvPr id="25" name="图片 24">
            <a:extLst>
              <a:ext uri="{FF2B5EF4-FFF2-40B4-BE49-F238E27FC236}">
                <a16:creationId xmlns:a16="http://schemas.microsoft.com/office/drawing/2014/main" id="{A4C1330C-2B3C-534D-8942-3BE43E2CF73A}"/>
              </a:ext>
            </a:extLst>
          </p:cNvPr>
          <p:cNvPicPr>
            <a:picLocks noChangeAspect="1"/>
          </p:cNvPicPr>
          <p:nvPr/>
        </p:nvPicPr>
        <p:blipFill>
          <a:blip r:embed="rId7"/>
          <a:stretch>
            <a:fillRect/>
          </a:stretch>
        </p:blipFill>
        <p:spPr>
          <a:xfrm>
            <a:off x="1252226" y="1830140"/>
            <a:ext cx="1270000" cy="1270000"/>
          </a:xfrm>
          <a:prstGeom prst="rect">
            <a:avLst/>
          </a:prstGeom>
        </p:spPr>
      </p:pic>
      <p:pic>
        <p:nvPicPr>
          <p:cNvPr id="26" name="图片 25">
            <a:extLst>
              <a:ext uri="{FF2B5EF4-FFF2-40B4-BE49-F238E27FC236}">
                <a16:creationId xmlns:a16="http://schemas.microsoft.com/office/drawing/2014/main" id="{F5F18005-8F3F-DA40-AA54-05F35F0B6877}"/>
              </a:ext>
            </a:extLst>
          </p:cNvPr>
          <p:cNvPicPr>
            <a:picLocks noChangeAspect="1"/>
          </p:cNvPicPr>
          <p:nvPr/>
        </p:nvPicPr>
        <p:blipFill>
          <a:blip r:embed="rId8"/>
          <a:stretch>
            <a:fillRect/>
          </a:stretch>
        </p:blipFill>
        <p:spPr>
          <a:xfrm>
            <a:off x="-250104" y="974255"/>
            <a:ext cx="12692207" cy="6445572"/>
          </a:xfrm>
          <a:prstGeom prst="rect">
            <a:avLst/>
          </a:prstGeom>
        </p:spPr>
      </p:pic>
    </p:spTree>
    <p:extLst>
      <p:ext uri="{BB962C8B-B14F-4D97-AF65-F5344CB8AC3E}">
        <p14:creationId xmlns:p14="http://schemas.microsoft.com/office/powerpoint/2010/main" val="359182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5A4DB29-9D48-0849-B0A1-63A98F3535B4}"/>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Cash Flow 2020</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7D23F844-C400-7D49-BBC8-38E6F3B6916E}"/>
              </a:ext>
            </a:extLst>
          </p:cNvPr>
          <p:cNvPicPr>
            <a:picLocks noChangeAspect="1"/>
          </p:cNvPicPr>
          <p:nvPr/>
        </p:nvPicPr>
        <p:blipFill>
          <a:blip r:embed="rId4"/>
          <a:stretch>
            <a:fillRect/>
          </a:stretch>
        </p:blipFill>
        <p:spPr>
          <a:xfrm>
            <a:off x="929640" y="1310640"/>
            <a:ext cx="10744200" cy="5011494"/>
          </a:xfrm>
          <a:prstGeom prst="rect">
            <a:avLst/>
          </a:prstGeom>
        </p:spPr>
      </p:pic>
    </p:spTree>
    <p:extLst>
      <p:ext uri="{BB962C8B-B14F-4D97-AF65-F5344CB8AC3E}">
        <p14:creationId xmlns:p14="http://schemas.microsoft.com/office/powerpoint/2010/main" val="364083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500">
        <p159:morph option="byObject"/>
      </p:transition>
    </mc:Choice>
    <mc:Fallback xmlns="">
      <p:transition spd="slow" advClick="0" advTm="5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A99C3A9-C2F8-4548-9D98-472141910D55}"/>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7D23F844-C400-7D49-BBC8-38E6F3B6916E}"/>
              </a:ext>
            </a:extLst>
          </p:cNvPr>
          <p:cNvPicPr>
            <a:picLocks noChangeAspect="1"/>
          </p:cNvPicPr>
          <p:nvPr/>
        </p:nvPicPr>
        <p:blipFill>
          <a:blip r:embed="rId4"/>
          <a:stretch>
            <a:fillRect/>
          </a:stretch>
        </p:blipFill>
        <p:spPr>
          <a:xfrm>
            <a:off x="127636" y="1240271"/>
            <a:ext cx="3535680" cy="1649172"/>
          </a:xfrm>
          <a:prstGeom prst="rect">
            <a:avLst/>
          </a:prstGeom>
        </p:spPr>
      </p:pic>
      <p:sp>
        <p:nvSpPr>
          <p:cNvPr id="5" name="文本框 4">
            <a:extLst>
              <a:ext uri="{FF2B5EF4-FFF2-40B4-BE49-F238E27FC236}">
                <a16:creationId xmlns:a16="http://schemas.microsoft.com/office/drawing/2014/main" id="{2442282E-C0CD-FB41-95A5-FEA362FCCFA8}"/>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Cash Flow 2020</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BDD51575-EB64-9545-8D55-23346BD787D8}"/>
              </a:ext>
            </a:extLst>
          </p:cNvPr>
          <p:cNvPicPr>
            <a:picLocks noChangeAspect="1"/>
          </p:cNvPicPr>
          <p:nvPr/>
        </p:nvPicPr>
        <p:blipFill>
          <a:blip r:embed="rId5"/>
          <a:stretch>
            <a:fillRect/>
          </a:stretch>
        </p:blipFill>
        <p:spPr>
          <a:xfrm>
            <a:off x="3799523" y="725865"/>
            <a:ext cx="8166733" cy="6085598"/>
          </a:xfrm>
          <a:prstGeom prst="rect">
            <a:avLst/>
          </a:prstGeom>
        </p:spPr>
      </p:pic>
    </p:spTree>
    <p:extLst>
      <p:ext uri="{BB962C8B-B14F-4D97-AF65-F5344CB8AC3E}">
        <p14:creationId xmlns:p14="http://schemas.microsoft.com/office/powerpoint/2010/main" val="1179227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500">
        <p159:morph option="byObject"/>
      </p:transition>
    </mc:Choice>
    <mc:Fallback xmlns="">
      <p:transition spd="slow" advClick="0" advTm="5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621206F-C7DC-B541-A322-56CCE2450E68}"/>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7D23F844-C400-7D49-BBC8-38E6F3B6916E}"/>
              </a:ext>
            </a:extLst>
          </p:cNvPr>
          <p:cNvPicPr>
            <a:picLocks noChangeAspect="1"/>
          </p:cNvPicPr>
          <p:nvPr/>
        </p:nvPicPr>
        <p:blipFill>
          <a:blip r:embed="rId4"/>
          <a:stretch>
            <a:fillRect/>
          </a:stretch>
        </p:blipFill>
        <p:spPr>
          <a:xfrm>
            <a:off x="127636" y="1240271"/>
            <a:ext cx="1849873" cy="862849"/>
          </a:xfrm>
          <a:prstGeom prst="rect">
            <a:avLst/>
          </a:prstGeom>
        </p:spPr>
      </p:pic>
      <p:sp>
        <p:nvSpPr>
          <p:cNvPr id="5" name="文本框 4">
            <a:extLst>
              <a:ext uri="{FF2B5EF4-FFF2-40B4-BE49-F238E27FC236}">
                <a16:creationId xmlns:a16="http://schemas.microsoft.com/office/drawing/2014/main" id="{2442282E-C0CD-FB41-95A5-FEA362FCCFA8}"/>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Cash Flow 2021</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BDD51575-EB64-9545-8D55-23346BD787D8}"/>
              </a:ext>
            </a:extLst>
          </p:cNvPr>
          <p:cNvPicPr>
            <a:picLocks noChangeAspect="1"/>
          </p:cNvPicPr>
          <p:nvPr/>
        </p:nvPicPr>
        <p:blipFill>
          <a:blip r:embed="rId5"/>
          <a:stretch>
            <a:fillRect/>
          </a:stretch>
        </p:blipFill>
        <p:spPr>
          <a:xfrm>
            <a:off x="129264" y="2155861"/>
            <a:ext cx="1848245" cy="1377255"/>
          </a:xfrm>
          <a:prstGeom prst="rect">
            <a:avLst/>
          </a:prstGeom>
        </p:spPr>
      </p:pic>
      <p:pic>
        <p:nvPicPr>
          <p:cNvPr id="4" name="图片 3">
            <a:extLst>
              <a:ext uri="{FF2B5EF4-FFF2-40B4-BE49-F238E27FC236}">
                <a16:creationId xmlns:a16="http://schemas.microsoft.com/office/drawing/2014/main" id="{0BF5B530-9C81-394A-8E8E-27543F32DD64}"/>
              </a:ext>
            </a:extLst>
          </p:cNvPr>
          <p:cNvPicPr>
            <a:picLocks noChangeAspect="1"/>
          </p:cNvPicPr>
          <p:nvPr/>
        </p:nvPicPr>
        <p:blipFill>
          <a:blip r:embed="rId6"/>
          <a:stretch>
            <a:fillRect/>
          </a:stretch>
        </p:blipFill>
        <p:spPr>
          <a:xfrm>
            <a:off x="2194560" y="1310640"/>
            <a:ext cx="9637718" cy="4520346"/>
          </a:xfrm>
          <a:prstGeom prst="rect">
            <a:avLst/>
          </a:prstGeom>
        </p:spPr>
      </p:pic>
    </p:spTree>
    <p:extLst>
      <p:ext uri="{BB962C8B-B14F-4D97-AF65-F5344CB8AC3E}">
        <p14:creationId xmlns:p14="http://schemas.microsoft.com/office/powerpoint/2010/main" val="3771443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500">
        <p159:morph option="byObject"/>
      </p:transition>
    </mc:Choice>
    <mc:Fallback xmlns="">
      <p:transition spd="slow" advClick="0" advTm="5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9CB3E14-8D2C-A446-9C53-7A7575219FBD}"/>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7D23F844-C400-7D49-BBC8-38E6F3B6916E}"/>
              </a:ext>
            </a:extLst>
          </p:cNvPr>
          <p:cNvPicPr>
            <a:picLocks noChangeAspect="1"/>
          </p:cNvPicPr>
          <p:nvPr/>
        </p:nvPicPr>
        <p:blipFill>
          <a:blip r:embed="rId4"/>
          <a:stretch>
            <a:fillRect/>
          </a:stretch>
        </p:blipFill>
        <p:spPr>
          <a:xfrm>
            <a:off x="127636" y="1240271"/>
            <a:ext cx="1849873" cy="862849"/>
          </a:xfrm>
          <a:prstGeom prst="rect">
            <a:avLst/>
          </a:prstGeom>
        </p:spPr>
      </p:pic>
      <p:sp>
        <p:nvSpPr>
          <p:cNvPr id="5" name="文本框 4">
            <a:extLst>
              <a:ext uri="{FF2B5EF4-FFF2-40B4-BE49-F238E27FC236}">
                <a16:creationId xmlns:a16="http://schemas.microsoft.com/office/drawing/2014/main" id="{2442282E-C0CD-FB41-95A5-FEA362FCCFA8}"/>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Cash Flow 2021</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BDD51575-EB64-9545-8D55-23346BD787D8}"/>
              </a:ext>
            </a:extLst>
          </p:cNvPr>
          <p:cNvPicPr>
            <a:picLocks noChangeAspect="1"/>
          </p:cNvPicPr>
          <p:nvPr/>
        </p:nvPicPr>
        <p:blipFill>
          <a:blip r:embed="rId5"/>
          <a:stretch>
            <a:fillRect/>
          </a:stretch>
        </p:blipFill>
        <p:spPr>
          <a:xfrm>
            <a:off x="129264" y="2155861"/>
            <a:ext cx="1848245" cy="1377255"/>
          </a:xfrm>
          <a:prstGeom prst="rect">
            <a:avLst/>
          </a:prstGeom>
        </p:spPr>
      </p:pic>
      <p:pic>
        <p:nvPicPr>
          <p:cNvPr id="4" name="图片 3">
            <a:extLst>
              <a:ext uri="{FF2B5EF4-FFF2-40B4-BE49-F238E27FC236}">
                <a16:creationId xmlns:a16="http://schemas.microsoft.com/office/drawing/2014/main" id="{0BF5B530-9C81-394A-8E8E-27543F32DD64}"/>
              </a:ext>
            </a:extLst>
          </p:cNvPr>
          <p:cNvPicPr>
            <a:picLocks noChangeAspect="1"/>
          </p:cNvPicPr>
          <p:nvPr/>
        </p:nvPicPr>
        <p:blipFill>
          <a:blip r:embed="rId6"/>
          <a:stretch>
            <a:fillRect/>
          </a:stretch>
        </p:blipFill>
        <p:spPr>
          <a:xfrm>
            <a:off x="137850" y="3590322"/>
            <a:ext cx="1839659" cy="862849"/>
          </a:xfrm>
          <a:prstGeom prst="rect">
            <a:avLst/>
          </a:prstGeom>
        </p:spPr>
      </p:pic>
      <p:pic>
        <p:nvPicPr>
          <p:cNvPr id="6" name="图片 5">
            <a:extLst>
              <a:ext uri="{FF2B5EF4-FFF2-40B4-BE49-F238E27FC236}">
                <a16:creationId xmlns:a16="http://schemas.microsoft.com/office/drawing/2014/main" id="{421BCDC6-276A-494F-B402-74555C3FE40E}"/>
              </a:ext>
            </a:extLst>
          </p:cNvPr>
          <p:cNvPicPr>
            <a:picLocks noChangeAspect="1"/>
          </p:cNvPicPr>
          <p:nvPr/>
        </p:nvPicPr>
        <p:blipFill>
          <a:blip r:embed="rId7"/>
          <a:stretch>
            <a:fillRect/>
          </a:stretch>
        </p:blipFill>
        <p:spPr>
          <a:xfrm>
            <a:off x="3614210" y="725865"/>
            <a:ext cx="7836829" cy="5873055"/>
          </a:xfrm>
          <a:prstGeom prst="rect">
            <a:avLst/>
          </a:prstGeom>
        </p:spPr>
      </p:pic>
    </p:spTree>
    <p:extLst>
      <p:ext uri="{BB962C8B-B14F-4D97-AF65-F5344CB8AC3E}">
        <p14:creationId xmlns:p14="http://schemas.microsoft.com/office/powerpoint/2010/main" val="1792002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500">
        <p159:morph option="byObject"/>
      </p:transition>
    </mc:Choice>
    <mc:Fallback xmlns="">
      <p:transition spd="slow" advClick="0" advTm="5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D257AE8-D87C-4F4B-B689-C94EE83C4922}"/>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7D23F844-C400-7D49-BBC8-38E6F3B6916E}"/>
              </a:ext>
            </a:extLst>
          </p:cNvPr>
          <p:cNvPicPr>
            <a:picLocks noChangeAspect="1"/>
          </p:cNvPicPr>
          <p:nvPr/>
        </p:nvPicPr>
        <p:blipFill>
          <a:blip r:embed="rId4"/>
          <a:stretch>
            <a:fillRect/>
          </a:stretch>
        </p:blipFill>
        <p:spPr>
          <a:xfrm>
            <a:off x="127636" y="1240271"/>
            <a:ext cx="1849873" cy="862849"/>
          </a:xfrm>
          <a:prstGeom prst="rect">
            <a:avLst/>
          </a:prstGeom>
        </p:spPr>
      </p:pic>
      <p:sp>
        <p:nvSpPr>
          <p:cNvPr id="5" name="文本框 4">
            <a:extLst>
              <a:ext uri="{FF2B5EF4-FFF2-40B4-BE49-F238E27FC236}">
                <a16:creationId xmlns:a16="http://schemas.microsoft.com/office/drawing/2014/main" id="{2442282E-C0CD-FB41-95A5-FEA362FCCFA8}"/>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Cash Flow 2022</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BDD51575-EB64-9545-8D55-23346BD787D8}"/>
              </a:ext>
            </a:extLst>
          </p:cNvPr>
          <p:cNvPicPr>
            <a:picLocks noChangeAspect="1"/>
          </p:cNvPicPr>
          <p:nvPr/>
        </p:nvPicPr>
        <p:blipFill>
          <a:blip r:embed="rId5"/>
          <a:stretch>
            <a:fillRect/>
          </a:stretch>
        </p:blipFill>
        <p:spPr>
          <a:xfrm>
            <a:off x="129264" y="2155861"/>
            <a:ext cx="1848245" cy="1377255"/>
          </a:xfrm>
          <a:prstGeom prst="rect">
            <a:avLst/>
          </a:prstGeom>
        </p:spPr>
      </p:pic>
      <p:pic>
        <p:nvPicPr>
          <p:cNvPr id="4" name="图片 3">
            <a:extLst>
              <a:ext uri="{FF2B5EF4-FFF2-40B4-BE49-F238E27FC236}">
                <a16:creationId xmlns:a16="http://schemas.microsoft.com/office/drawing/2014/main" id="{0BF5B530-9C81-394A-8E8E-27543F32DD64}"/>
              </a:ext>
            </a:extLst>
          </p:cNvPr>
          <p:cNvPicPr>
            <a:picLocks noChangeAspect="1"/>
          </p:cNvPicPr>
          <p:nvPr/>
        </p:nvPicPr>
        <p:blipFill>
          <a:blip r:embed="rId6"/>
          <a:stretch>
            <a:fillRect/>
          </a:stretch>
        </p:blipFill>
        <p:spPr>
          <a:xfrm>
            <a:off x="137850" y="3590322"/>
            <a:ext cx="1839659" cy="862849"/>
          </a:xfrm>
          <a:prstGeom prst="rect">
            <a:avLst/>
          </a:prstGeom>
        </p:spPr>
      </p:pic>
      <p:pic>
        <p:nvPicPr>
          <p:cNvPr id="6" name="图片 5">
            <a:extLst>
              <a:ext uri="{FF2B5EF4-FFF2-40B4-BE49-F238E27FC236}">
                <a16:creationId xmlns:a16="http://schemas.microsoft.com/office/drawing/2014/main" id="{421BCDC6-276A-494F-B402-74555C3FE40E}"/>
              </a:ext>
            </a:extLst>
          </p:cNvPr>
          <p:cNvPicPr>
            <a:picLocks noChangeAspect="1"/>
          </p:cNvPicPr>
          <p:nvPr/>
        </p:nvPicPr>
        <p:blipFill>
          <a:blip r:embed="rId7"/>
          <a:stretch>
            <a:fillRect/>
          </a:stretch>
        </p:blipFill>
        <p:spPr>
          <a:xfrm>
            <a:off x="192406" y="4510377"/>
            <a:ext cx="1785103" cy="1337787"/>
          </a:xfrm>
          <a:prstGeom prst="rect">
            <a:avLst/>
          </a:prstGeom>
        </p:spPr>
      </p:pic>
      <p:pic>
        <p:nvPicPr>
          <p:cNvPr id="7" name="图片 6">
            <a:extLst>
              <a:ext uri="{FF2B5EF4-FFF2-40B4-BE49-F238E27FC236}">
                <a16:creationId xmlns:a16="http://schemas.microsoft.com/office/drawing/2014/main" id="{467F40C6-E043-4343-9CC0-99DE538CF3C3}"/>
              </a:ext>
            </a:extLst>
          </p:cNvPr>
          <p:cNvPicPr>
            <a:picLocks noChangeAspect="1"/>
          </p:cNvPicPr>
          <p:nvPr/>
        </p:nvPicPr>
        <p:blipFill>
          <a:blip r:embed="rId8"/>
          <a:stretch>
            <a:fillRect/>
          </a:stretch>
        </p:blipFill>
        <p:spPr>
          <a:xfrm>
            <a:off x="2682240" y="1671695"/>
            <a:ext cx="8914186" cy="4027058"/>
          </a:xfrm>
          <a:prstGeom prst="rect">
            <a:avLst/>
          </a:prstGeom>
        </p:spPr>
      </p:pic>
    </p:spTree>
    <p:extLst>
      <p:ext uri="{BB962C8B-B14F-4D97-AF65-F5344CB8AC3E}">
        <p14:creationId xmlns:p14="http://schemas.microsoft.com/office/powerpoint/2010/main" val="1451837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500">
        <p159:morph option="byObject"/>
      </p:transition>
    </mc:Choice>
    <mc:Fallback xmlns="">
      <p:transition spd="slow" advClick="0" advTm="5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21689AF-13A0-5647-962D-A850A28365E8}"/>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7D23F844-C400-7D49-BBC8-38E6F3B6916E}"/>
              </a:ext>
            </a:extLst>
          </p:cNvPr>
          <p:cNvPicPr>
            <a:picLocks noChangeAspect="1"/>
          </p:cNvPicPr>
          <p:nvPr/>
        </p:nvPicPr>
        <p:blipFill>
          <a:blip r:embed="rId4"/>
          <a:stretch>
            <a:fillRect/>
          </a:stretch>
        </p:blipFill>
        <p:spPr>
          <a:xfrm>
            <a:off x="127636" y="1240271"/>
            <a:ext cx="1849873" cy="862849"/>
          </a:xfrm>
          <a:prstGeom prst="rect">
            <a:avLst/>
          </a:prstGeom>
        </p:spPr>
      </p:pic>
      <p:sp>
        <p:nvSpPr>
          <p:cNvPr id="5" name="文本框 4">
            <a:extLst>
              <a:ext uri="{FF2B5EF4-FFF2-40B4-BE49-F238E27FC236}">
                <a16:creationId xmlns:a16="http://schemas.microsoft.com/office/drawing/2014/main" id="{2442282E-C0CD-FB41-95A5-FEA362FCCFA8}"/>
              </a:ext>
            </a:extLst>
          </p:cNvPr>
          <p:cNvSpPr txBox="1"/>
          <p:nvPr/>
        </p:nvSpPr>
        <p:spPr>
          <a:xfrm>
            <a:off x="361950" y="725865"/>
            <a:ext cx="3985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Cash Flow 2022</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BDD51575-EB64-9545-8D55-23346BD787D8}"/>
              </a:ext>
            </a:extLst>
          </p:cNvPr>
          <p:cNvPicPr>
            <a:picLocks noChangeAspect="1"/>
          </p:cNvPicPr>
          <p:nvPr/>
        </p:nvPicPr>
        <p:blipFill>
          <a:blip r:embed="rId5"/>
          <a:stretch>
            <a:fillRect/>
          </a:stretch>
        </p:blipFill>
        <p:spPr>
          <a:xfrm>
            <a:off x="129264" y="2155861"/>
            <a:ext cx="1848245" cy="1377255"/>
          </a:xfrm>
          <a:prstGeom prst="rect">
            <a:avLst/>
          </a:prstGeom>
        </p:spPr>
      </p:pic>
      <p:pic>
        <p:nvPicPr>
          <p:cNvPr id="4" name="图片 3">
            <a:extLst>
              <a:ext uri="{FF2B5EF4-FFF2-40B4-BE49-F238E27FC236}">
                <a16:creationId xmlns:a16="http://schemas.microsoft.com/office/drawing/2014/main" id="{0BF5B530-9C81-394A-8E8E-27543F32DD64}"/>
              </a:ext>
            </a:extLst>
          </p:cNvPr>
          <p:cNvPicPr>
            <a:picLocks noChangeAspect="1"/>
          </p:cNvPicPr>
          <p:nvPr/>
        </p:nvPicPr>
        <p:blipFill>
          <a:blip r:embed="rId6"/>
          <a:stretch>
            <a:fillRect/>
          </a:stretch>
        </p:blipFill>
        <p:spPr>
          <a:xfrm>
            <a:off x="137850" y="3590322"/>
            <a:ext cx="1839659" cy="862849"/>
          </a:xfrm>
          <a:prstGeom prst="rect">
            <a:avLst/>
          </a:prstGeom>
        </p:spPr>
      </p:pic>
      <p:pic>
        <p:nvPicPr>
          <p:cNvPr id="6" name="图片 5">
            <a:extLst>
              <a:ext uri="{FF2B5EF4-FFF2-40B4-BE49-F238E27FC236}">
                <a16:creationId xmlns:a16="http://schemas.microsoft.com/office/drawing/2014/main" id="{421BCDC6-276A-494F-B402-74555C3FE40E}"/>
              </a:ext>
            </a:extLst>
          </p:cNvPr>
          <p:cNvPicPr>
            <a:picLocks noChangeAspect="1"/>
          </p:cNvPicPr>
          <p:nvPr/>
        </p:nvPicPr>
        <p:blipFill>
          <a:blip r:embed="rId7"/>
          <a:stretch>
            <a:fillRect/>
          </a:stretch>
        </p:blipFill>
        <p:spPr>
          <a:xfrm>
            <a:off x="192406" y="4510377"/>
            <a:ext cx="1785103" cy="1337787"/>
          </a:xfrm>
          <a:prstGeom prst="rect">
            <a:avLst/>
          </a:prstGeom>
        </p:spPr>
      </p:pic>
      <p:pic>
        <p:nvPicPr>
          <p:cNvPr id="7" name="图片 6">
            <a:extLst>
              <a:ext uri="{FF2B5EF4-FFF2-40B4-BE49-F238E27FC236}">
                <a16:creationId xmlns:a16="http://schemas.microsoft.com/office/drawing/2014/main" id="{467F40C6-E043-4343-9CC0-99DE538CF3C3}"/>
              </a:ext>
            </a:extLst>
          </p:cNvPr>
          <p:cNvPicPr>
            <a:picLocks noChangeAspect="1"/>
          </p:cNvPicPr>
          <p:nvPr/>
        </p:nvPicPr>
        <p:blipFill>
          <a:blip r:embed="rId8"/>
          <a:stretch>
            <a:fillRect/>
          </a:stretch>
        </p:blipFill>
        <p:spPr>
          <a:xfrm>
            <a:off x="192406" y="5905370"/>
            <a:ext cx="1909979" cy="862849"/>
          </a:xfrm>
          <a:prstGeom prst="rect">
            <a:avLst/>
          </a:prstGeom>
        </p:spPr>
      </p:pic>
      <p:pic>
        <p:nvPicPr>
          <p:cNvPr id="8" name="图片 7">
            <a:extLst>
              <a:ext uri="{FF2B5EF4-FFF2-40B4-BE49-F238E27FC236}">
                <a16:creationId xmlns:a16="http://schemas.microsoft.com/office/drawing/2014/main" id="{3B44449C-B7F8-7848-8079-26B5625683EF}"/>
              </a:ext>
            </a:extLst>
          </p:cNvPr>
          <p:cNvPicPr>
            <a:picLocks noChangeAspect="1"/>
          </p:cNvPicPr>
          <p:nvPr/>
        </p:nvPicPr>
        <p:blipFill>
          <a:blip r:embed="rId9"/>
          <a:stretch>
            <a:fillRect/>
          </a:stretch>
        </p:blipFill>
        <p:spPr>
          <a:xfrm>
            <a:off x="3718775" y="725865"/>
            <a:ext cx="8057935" cy="5910737"/>
          </a:xfrm>
          <a:prstGeom prst="rect">
            <a:avLst/>
          </a:prstGeom>
        </p:spPr>
      </p:pic>
    </p:spTree>
    <p:extLst>
      <p:ext uri="{BB962C8B-B14F-4D97-AF65-F5344CB8AC3E}">
        <p14:creationId xmlns:p14="http://schemas.microsoft.com/office/powerpoint/2010/main" val="3180505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500">
        <p159:morph option="byObject"/>
      </p:transition>
    </mc:Choice>
    <mc:Fallback xmlns="">
      <p:transition spd="slow" advClick="0" advTm="5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F8C69F9-4E24-7F49-B9DA-B34E2D55C01D}"/>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7D23F844-C400-7D49-BBC8-38E6F3B6916E}"/>
              </a:ext>
            </a:extLst>
          </p:cNvPr>
          <p:cNvPicPr>
            <a:picLocks noChangeAspect="1"/>
          </p:cNvPicPr>
          <p:nvPr/>
        </p:nvPicPr>
        <p:blipFill>
          <a:blip r:embed="rId4"/>
          <a:stretch>
            <a:fillRect/>
          </a:stretch>
        </p:blipFill>
        <p:spPr>
          <a:xfrm>
            <a:off x="127636" y="1240271"/>
            <a:ext cx="1849873" cy="862849"/>
          </a:xfrm>
          <a:prstGeom prst="rect">
            <a:avLst/>
          </a:prstGeom>
        </p:spPr>
      </p:pic>
      <p:sp>
        <p:nvSpPr>
          <p:cNvPr id="5" name="文本框 4">
            <a:extLst>
              <a:ext uri="{FF2B5EF4-FFF2-40B4-BE49-F238E27FC236}">
                <a16:creationId xmlns:a16="http://schemas.microsoft.com/office/drawing/2014/main" id="{2442282E-C0CD-FB41-95A5-FEA362FCCFA8}"/>
              </a:ext>
            </a:extLst>
          </p:cNvPr>
          <p:cNvSpPr txBox="1"/>
          <p:nvPr/>
        </p:nvSpPr>
        <p:spPr>
          <a:xfrm>
            <a:off x="63639" y="715745"/>
            <a:ext cx="44538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Cash Flow Total of 3 Years</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BDD51575-EB64-9545-8D55-23346BD787D8}"/>
              </a:ext>
            </a:extLst>
          </p:cNvPr>
          <p:cNvPicPr>
            <a:picLocks noChangeAspect="1"/>
          </p:cNvPicPr>
          <p:nvPr/>
        </p:nvPicPr>
        <p:blipFill>
          <a:blip r:embed="rId5"/>
          <a:stretch>
            <a:fillRect/>
          </a:stretch>
        </p:blipFill>
        <p:spPr>
          <a:xfrm>
            <a:off x="129264" y="2155861"/>
            <a:ext cx="1848245" cy="1377255"/>
          </a:xfrm>
          <a:prstGeom prst="rect">
            <a:avLst/>
          </a:prstGeom>
        </p:spPr>
      </p:pic>
      <p:pic>
        <p:nvPicPr>
          <p:cNvPr id="4" name="图片 3">
            <a:extLst>
              <a:ext uri="{FF2B5EF4-FFF2-40B4-BE49-F238E27FC236}">
                <a16:creationId xmlns:a16="http://schemas.microsoft.com/office/drawing/2014/main" id="{0BF5B530-9C81-394A-8E8E-27543F32DD64}"/>
              </a:ext>
            </a:extLst>
          </p:cNvPr>
          <p:cNvPicPr>
            <a:picLocks noChangeAspect="1"/>
          </p:cNvPicPr>
          <p:nvPr/>
        </p:nvPicPr>
        <p:blipFill>
          <a:blip r:embed="rId6"/>
          <a:stretch>
            <a:fillRect/>
          </a:stretch>
        </p:blipFill>
        <p:spPr>
          <a:xfrm>
            <a:off x="137850" y="3590322"/>
            <a:ext cx="1839659" cy="862849"/>
          </a:xfrm>
          <a:prstGeom prst="rect">
            <a:avLst/>
          </a:prstGeom>
        </p:spPr>
      </p:pic>
      <p:pic>
        <p:nvPicPr>
          <p:cNvPr id="6" name="图片 5">
            <a:extLst>
              <a:ext uri="{FF2B5EF4-FFF2-40B4-BE49-F238E27FC236}">
                <a16:creationId xmlns:a16="http://schemas.microsoft.com/office/drawing/2014/main" id="{421BCDC6-276A-494F-B402-74555C3FE40E}"/>
              </a:ext>
            </a:extLst>
          </p:cNvPr>
          <p:cNvPicPr>
            <a:picLocks noChangeAspect="1"/>
          </p:cNvPicPr>
          <p:nvPr/>
        </p:nvPicPr>
        <p:blipFill>
          <a:blip r:embed="rId7"/>
          <a:stretch>
            <a:fillRect/>
          </a:stretch>
        </p:blipFill>
        <p:spPr>
          <a:xfrm>
            <a:off x="192406" y="4510377"/>
            <a:ext cx="1785103" cy="1337787"/>
          </a:xfrm>
          <a:prstGeom prst="rect">
            <a:avLst/>
          </a:prstGeom>
        </p:spPr>
      </p:pic>
      <p:pic>
        <p:nvPicPr>
          <p:cNvPr id="7" name="图片 6">
            <a:extLst>
              <a:ext uri="{FF2B5EF4-FFF2-40B4-BE49-F238E27FC236}">
                <a16:creationId xmlns:a16="http://schemas.microsoft.com/office/drawing/2014/main" id="{467F40C6-E043-4343-9CC0-99DE538CF3C3}"/>
              </a:ext>
            </a:extLst>
          </p:cNvPr>
          <p:cNvPicPr>
            <a:picLocks noChangeAspect="1"/>
          </p:cNvPicPr>
          <p:nvPr/>
        </p:nvPicPr>
        <p:blipFill>
          <a:blip r:embed="rId8"/>
          <a:stretch>
            <a:fillRect/>
          </a:stretch>
        </p:blipFill>
        <p:spPr>
          <a:xfrm>
            <a:off x="192406" y="5905370"/>
            <a:ext cx="1909979" cy="862849"/>
          </a:xfrm>
          <a:prstGeom prst="rect">
            <a:avLst/>
          </a:prstGeom>
        </p:spPr>
      </p:pic>
      <p:pic>
        <p:nvPicPr>
          <p:cNvPr id="8" name="图片 7">
            <a:extLst>
              <a:ext uri="{FF2B5EF4-FFF2-40B4-BE49-F238E27FC236}">
                <a16:creationId xmlns:a16="http://schemas.microsoft.com/office/drawing/2014/main" id="{3B44449C-B7F8-7848-8079-26B5625683EF}"/>
              </a:ext>
            </a:extLst>
          </p:cNvPr>
          <p:cNvPicPr>
            <a:picLocks noChangeAspect="1"/>
          </p:cNvPicPr>
          <p:nvPr/>
        </p:nvPicPr>
        <p:blipFill>
          <a:blip r:embed="rId9"/>
          <a:stretch>
            <a:fillRect/>
          </a:stretch>
        </p:blipFill>
        <p:spPr>
          <a:xfrm>
            <a:off x="192406" y="5788450"/>
            <a:ext cx="1279802" cy="938773"/>
          </a:xfrm>
          <a:prstGeom prst="rect">
            <a:avLst/>
          </a:prstGeom>
        </p:spPr>
      </p:pic>
      <p:pic>
        <p:nvPicPr>
          <p:cNvPr id="10" name="图片 9">
            <a:extLst>
              <a:ext uri="{FF2B5EF4-FFF2-40B4-BE49-F238E27FC236}">
                <a16:creationId xmlns:a16="http://schemas.microsoft.com/office/drawing/2014/main" id="{30244E08-5EE0-4C40-913B-BFD66636A6FE}"/>
              </a:ext>
            </a:extLst>
          </p:cNvPr>
          <p:cNvPicPr>
            <a:picLocks noChangeAspect="1"/>
          </p:cNvPicPr>
          <p:nvPr/>
        </p:nvPicPr>
        <p:blipFill>
          <a:blip r:embed="rId10"/>
          <a:stretch>
            <a:fillRect/>
          </a:stretch>
        </p:blipFill>
        <p:spPr>
          <a:xfrm>
            <a:off x="3108960" y="1107048"/>
            <a:ext cx="8481336" cy="5229745"/>
          </a:xfrm>
          <a:prstGeom prst="rect">
            <a:avLst/>
          </a:prstGeom>
        </p:spPr>
      </p:pic>
    </p:spTree>
    <p:extLst>
      <p:ext uri="{BB962C8B-B14F-4D97-AF65-F5344CB8AC3E}">
        <p14:creationId xmlns:p14="http://schemas.microsoft.com/office/powerpoint/2010/main" val="169714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500">
        <p159:morph option="byObject"/>
      </p:transition>
    </mc:Choice>
    <mc:Fallback xmlns="">
      <p:transition spd="slow" advClick="0" advTm="5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F0B763A-158F-4144-876D-A016265DCE18}"/>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pic>
        <p:nvPicPr>
          <p:cNvPr id="10" name="图片 9">
            <a:extLst>
              <a:ext uri="{FF2B5EF4-FFF2-40B4-BE49-F238E27FC236}">
                <a16:creationId xmlns:a16="http://schemas.microsoft.com/office/drawing/2014/main" id="{30244E08-5EE0-4C40-913B-BFD66636A6FE}"/>
              </a:ext>
            </a:extLst>
          </p:cNvPr>
          <p:cNvPicPr>
            <a:picLocks noChangeAspect="1"/>
          </p:cNvPicPr>
          <p:nvPr/>
        </p:nvPicPr>
        <p:blipFill>
          <a:blip r:embed="rId4"/>
          <a:stretch>
            <a:fillRect/>
          </a:stretch>
        </p:blipFill>
        <p:spPr>
          <a:xfrm>
            <a:off x="152400" y="2338745"/>
            <a:ext cx="3536241" cy="2180510"/>
          </a:xfrm>
          <a:prstGeom prst="rect">
            <a:avLst/>
          </a:prstGeom>
        </p:spPr>
      </p:pic>
      <p:pic>
        <p:nvPicPr>
          <p:cNvPr id="11" name="图片 10">
            <a:extLst>
              <a:ext uri="{FF2B5EF4-FFF2-40B4-BE49-F238E27FC236}">
                <a16:creationId xmlns:a16="http://schemas.microsoft.com/office/drawing/2014/main" id="{CEB65237-C877-CF46-9AF3-AF6BB7233907}"/>
              </a:ext>
            </a:extLst>
          </p:cNvPr>
          <p:cNvPicPr>
            <a:picLocks noChangeAspect="1"/>
          </p:cNvPicPr>
          <p:nvPr/>
        </p:nvPicPr>
        <p:blipFill>
          <a:blip r:embed="rId5"/>
          <a:stretch>
            <a:fillRect/>
          </a:stretch>
        </p:blipFill>
        <p:spPr>
          <a:xfrm>
            <a:off x="4347210" y="725865"/>
            <a:ext cx="6659484" cy="5859376"/>
          </a:xfrm>
          <a:prstGeom prst="rect">
            <a:avLst/>
          </a:prstGeom>
        </p:spPr>
      </p:pic>
      <p:sp>
        <p:nvSpPr>
          <p:cNvPr id="12" name="文本框 11">
            <a:extLst>
              <a:ext uri="{FF2B5EF4-FFF2-40B4-BE49-F238E27FC236}">
                <a16:creationId xmlns:a16="http://schemas.microsoft.com/office/drawing/2014/main" id="{EF676E22-E7B7-5E4A-8CC4-35402B3046C0}"/>
              </a:ext>
            </a:extLst>
          </p:cNvPr>
          <p:cNvSpPr txBox="1"/>
          <p:nvPr/>
        </p:nvSpPr>
        <p:spPr>
          <a:xfrm>
            <a:off x="63639" y="715745"/>
            <a:ext cx="44538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Cash Flow Total of 3 Years</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spTree>
    <p:extLst>
      <p:ext uri="{BB962C8B-B14F-4D97-AF65-F5344CB8AC3E}">
        <p14:creationId xmlns:p14="http://schemas.microsoft.com/office/powerpoint/2010/main" val="229039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7CA5231-2D9B-D449-9209-78E729B9A544}"/>
              </a:ext>
            </a:extLst>
          </p:cNvPr>
          <p:cNvSpPr txBox="1"/>
          <p:nvPr/>
        </p:nvSpPr>
        <p:spPr>
          <a:xfrm>
            <a:off x="2627969" y="2752587"/>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Decision Analysis</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5" name="文本框 14">
            <a:extLst>
              <a:ext uri="{FF2B5EF4-FFF2-40B4-BE49-F238E27FC236}">
                <a16:creationId xmlns:a16="http://schemas.microsoft.com/office/drawing/2014/main" id="{006CE3E5-0EF2-644B-8896-6459DB9C0D26}"/>
              </a:ext>
            </a:extLst>
          </p:cNvPr>
          <p:cNvSpPr txBox="1"/>
          <p:nvPr/>
        </p:nvSpPr>
        <p:spPr>
          <a:xfrm>
            <a:off x="2360340" y="4516721"/>
            <a:ext cx="80660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Interest</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6" name="文本框 15">
            <a:extLst>
              <a:ext uri="{FF2B5EF4-FFF2-40B4-BE49-F238E27FC236}">
                <a16:creationId xmlns:a16="http://schemas.microsoft.com/office/drawing/2014/main" id="{057FDA29-8735-3646-B218-3EB12CC0B371}"/>
              </a:ext>
            </a:extLst>
          </p:cNvPr>
          <p:cNvSpPr txBox="1"/>
          <p:nvPr/>
        </p:nvSpPr>
        <p:spPr>
          <a:xfrm>
            <a:off x="7779835" y="2738754"/>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Cash Flow Stream</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 name="文本框 16">
            <a:extLst>
              <a:ext uri="{FF2B5EF4-FFF2-40B4-BE49-F238E27FC236}">
                <a16:creationId xmlns:a16="http://schemas.microsoft.com/office/drawing/2014/main" id="{EDAD7DC4-39A5-654D-BFDA-E1BF917470EC}"/>
              </a:ext>
            </a:extLst>
          </p:cNvPr>
          <p:cNvSpPr txBox="1"/>
          <p:nvPr/>
        </p:nvSpPr>
        <p:spPr>
          <a:xfrm>
            <a:off x="2360340" y="2125822"/>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Software Business</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 name="文本框 17">
            <a:extLst>
              <a:ext uri="{FF2B5EF4-FFF2-40B4-BE49-F238E27FC236}">
                <a16:creationId xmlns:a16="http://schemas.microsoft.com/office/drawing/2014/main" id="{BE133A09-7FA4-BD44-A23B-B68278ECCAFD}"/>
              </a:ext>
            </a:extLst>
          </p:cNvPr>
          <p:cNvSpPr txBox="1"/>
          <p:nvPr/>
        </p:nvSpPr>
        <p:spPr>
          <a:xfrm>
            <a:off x="2509023" y="4167029"/>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Cost Estimation</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9" name="文本框 18">
            <a:extLst>
              <a:ext uri="{FF2B5EF4-FFF2-40B4-BE49-F238E27FC236}">
                <a16:creationId xmlns:a16="http://schemas.microsoft.com/office/drawing/2014/main" id="{8C9D1B43-C0A9-4D4B-850E-0232F47F35DC}"/>
              </a:ext>
            </a:extLst>
          </p:cNvPr>
          <p:cNvSpPr txBox="1"/>
          <p:nvPr/>
        </p:nvSpPr>
        <p:spPr>
          <a:xfrm>
            <a:off x="7419277" y="2264321"/>
            <a:ext cx="8066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Pricing</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20" name="文本框 19">
            <a:extLst>
              <a:ext uri="{FF2B5EF4-FFF2-40B4-BE49-F238E27FC236}">
                <a16:creationId xmlns:a16="http://schemas.microsoft.com/office/drawing/2014/main" id="{6AD95237-5B08-5C4D-BFDC-D689536CF384}"/>
              </a:ext>
            </a:extLst>
          </p:cNvPr>
          <p:cNvSpPr txBox="1"/>
          <p:nvPr/>
        </p:nvSpPr>
        <p:spPr>
          <a:xfrm>
            <a:off x="7422996" y="3703748"/>
            <a:ext cx="16057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Project Evaluation</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9" name="文本框 8">
            <a:extLst>
              <a:ext uri="{FF2B5EF4-FFF2-40B4-BE49-F238E27FC236}">
                <a16:creationId xmlns:a16="http://schemas.microsoft.com/office/drawing/2014/main" id="{E12CEA54-C019-E044-A575-D2DD0AA3A517}"/>
              </a:ext>
            </a:extLst>
          </p:cNvPr>
          <p:cNvSpPr txBox="1"/>
          <p:nvPr/>
        </p:nvSpPr>
        <p:spPr>
          <a:xfrm>
            <a:off x="-320842" y="198164"/>
            <a:ext cx="41452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3200" b="1" dirty="0">
                <a:solidFill>
                  <a:schemeClr val="tx1">
                    <a:lumMod val="85000"/>
                    <a:lumOff val="15000"/>
                  </a:schemeClr>
                </a:solidFill>
                <a:latin typeface="Hiragino Mincho ProN W3" panose="02020300000000000000" pitchFamily="18" charset="-128"/>
                <a:ea typeface="Hiragino Mincho ProN W3" panose="02020300000000000000" pitchFamily="18" charset="-128"/>
                <a:cs typeface="LingWai SC Medium" panose="03050602040302020204" pitchFamily="66" charset="-122"/>
              </a:rPr>
              <a:t>软件工程经济学</a:t>
            </a:r>
            <a:endParaRPr kumimoji="0" lang="zh-CN" altLang="en-US" sz="3200" b="1" u="none" strike="noStrike" kern="1200" cap="none" spc="0" normalizeH="0" baseline="0" noProof="0" dirty="0">
              <a:ln>
                <a:noFill/>
              </a:ln>
              <a:solidFill>
                <a:schemeClr val="tx1">
                  <a:lumMod val="85000"/>
                  <a:lumOff val="15000"/>
                </a:schemeClr>
              </a:solidFill>
              <a:effectLst/>
              <a:uLnTx/>
              <a:uFillTx/>
              <a:latin typeface="Hiragino Mincho ProN W3" panose="02020300000000000000" pitchFamily="18" charset="-128"/>
              <a:ea typeface="Hiragino Mincho ProN W3" panose="02020300000000000000" pitchFamily="18" charset="-128"/>
              <a:cs typeface="LingWai SC Medium" panose="03050602040302020204" pitchFamily="66" charset="-122"/>
            </a:endParaRPr>
          </a:p>
        </p:txBody>
      </p:sp>
      <p:sp>
        <p:nvSpPr>
          <p:cNvPr id="10" name="矩形 9">
            <a:extLst>
              <a:ext uri="{FF2B5EF4-FFF2-40B4-BE49-F238E27FC236}">
                <a16:creationId xmlns:a16="http://schemas.microsoft.com/office/drawing/2014/main" id="{43A0BF43-9267-374C-8AB7-E04F4FEC71B6}"/>
              </a:ext>
            </a:extLst>
          </p:cNvPr>
          <p:cNvSpPr/>
          <p:nvPr/>
        </p:nvSpPr>
        <p:spPr>
          <a:xfrm>
            <a:off x="-98549" y="782939"/>
            <a:ext cx="4782844" cy="369332"/>
          </a:xfrm>
          <a:prstGeom prst="rect">
            <a:avLst/>
          </a:prstGeom>
        </p:spPr>
        <p:txBody>
          <a:bodyPr wrap="square">
            <a:spAutoFit/>
          </a:bodyPr>
          <a:lstStyle/>
          <a:p>
            <a:pPr algn="ctr"/>
            <a:r>
              <a:rPr lang="en" altLang="zh-CN" b="1" dirty="0">
                <a:solidFill>
                  <a:srgbClr val="000000"/>
                </a:solidFill>
                <a:latin typeface="Times" pitchFamily="2" charset="0"/>
              </a:rPr>
              <a:t>Part II.  Software Engineering Economy</a:t>
            </a:r>
            <a:endParaRPr lang="en" altLang="zh-CN" dirty="0">
              <a:solidFill>
                <a:srgbClr val="000000"/>
              </a:solidFill>
              <a:effectLst/>
              <a:latin typeface="Times" pitchFamily="2" charset="0"/>
            </a:endParaRPr>
          </a:p>
        </p:txBody>
      </p:sp>
      <p:pic>
        <p:nvPicPr>
          <p:cNvPr id="11" name="图片 10">
            <a:extLst>
              <a:ext uri="{FF2B5EF4-FFF2-40B4-BE49-F238E27FC236}">
                <a16:creationId xmlns:a16="http://schemas.microsoft.com/office/drawing/2014/main" id="{B9367166-184E-B54E-95F6-AE6F964CB09E}"/>
              </a:ext>
            </a:extLst>
          </p:cNvPr>
          <p:cNvPicPr>
            <a:picLocks noChangeAspect="1"/>
          </p:cNvPicPr>
          <p:nvPr/>
        </p:nvPicPr>
        <p:blipFill>
          <a:blip r:embed="rId3"/>
          <a:stretch>
            <a:fillRect/>
          </a:stretch>
        </p:blipFill>
        <p:spPr>
          <a:xfrm>
            <a:off x="-250104" y="974255"/>
            <a:ext cx="12692207" cy="6445572"/>
          </a:xfrm>
          <a:prstGeom prst="rect">
            <a:avLst/>
          </a:prstGeom>
        </p:spPr>
      </p:pic>
    </p:spTree>
    <p:extLst>
      <p:ext uri="{BB962C8B-B14F-4D97-AF65-F5344CB8AC3E}">
        <p14:creationId xmlns:p14="http://schemas.microsoft.com/office/powerpoint/2010/main" val="910550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D5A3E43-29E4-674E-837D-8312DBD1C5F3}"/>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5" name="文本框 4">
            <a:extLst>
              <a:ext uri="{FF2B5EF4-FFF2-40B4-BE49-F238E27FC236}">
                <a16:creationId xmlns:a16="http://schemas.microsoft.com/office/drawing/2014/main" id="{2442282E-C0CD-FB41-95A5-FEA362FCCFA8}"/>
              </a:ext>
            </a:extLst>
          </p:cNvPr>
          <p:cNvSpPr txBox="1"/>
          <p:nvPr/>
        </p:nvSpPr>
        <p:spPr>
          <a:xfrm>
            <a:off x="51435" y="704970"/>
            <a:ext cx="46062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Depreciation &amp; Amortization</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25602" name="Picture 2" descr="equation.pdf">
            <a:extLst>
              <a:ext uri="{FF2B5EF4-FFF2-40B4-BE49-F238E27FC236}">
                <a16:creationId xmlns:a16="http://schemas.microsoft.com/office/drawing/2014/main" id="{778DA8A9-E6A8-7441-AB89-F9890A5DB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250" y="2217480"/>
            <a:ext cx="6704135" cy="38735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equation.pdf">
            <a:extLst>
              <a:ext uri="{FF2B5EF4-FFF2-40B4-BE49-F238E27FC236}">
                <a16:creationId xmlns:a16="http://schemas.microsoft.com/office/drawing/2014/main" id="{67F1D520-9BCC-6E48-B066-65B20AA38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570" y="2658250"/>
            <a:ext cx="76835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C4476493-102F-9A44-87A7-6F2426DB1DB1}"/>
              </a:ext>
            </a:extLst>
          </p:cNvPr>
          <p:cNvPicPr>
            <a:picLocks noChangeAspect="1"/>
          </p:cNvPicPr>
          <p:nvPr/>
        </p:nvPicPr>
        <p:blipFill>
          <a:blip r:embed="rId6"/>
          <a:stretch>
            <a:fillRect/>
          </a:stretch>
        </p:blipFill>
        <p:spPr>
          <a:xfrm>
            <a:off x="2208308" y="3097255"/>
            <a:ext cx="8276811" cy="2341660"/>
          </a:xfrm>
          <a:prstGeom prst="rect">
            <a:avLst/>
          </a:prstGeom>
        </p:spPr>
      </p:pic>
    </p:spTree>
    <p:extLst>
      <p:ext uri="{BB962C8B-B14F-4D97-AF65-F5344CB8AC3E}">
        <p14:creationId xmlns:p14="http://schemas.microsoft.com/office/powerpoint/2010/main" val="4155302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7670FF9-374A-BB4C-A41E-DE92852C154D}"/>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5" name="文本框 4">
            <a:extLst>
              <a:ext uri="{FF2B5EF4-FFF2-40B4-BE49-F238E27FC236}">
                <a16:creationId xmlns:a16="http://schemas.microsoft.com/office/drawing/2014/main" id="{2442282E-C0CD-FB41-95A5-FEA362FCCFA8}"/>
              </a:ext>
            </a:extLst>
          </p:cNvPr>
          <p:cNvSpPr txBox="1"/>
          <p:nvPr/>
        </p:nvSpPr>
        <p:spPr>
          <a:xfrm>
            <a:off x="51435" y="704970"/>
            <a:ext cx="46062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Depreciation &amp; Amortization</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26626" name="Picture 2" descr="equation.pdf">
            <a:extLst>
              <a:ext uri="{FF2B5EF4-FFF2-40B4-BE49-F238E27FC236}">
                <a16:creationId xmlns:a16="http://schemas.microsoft.com/office/drawing/2014/main" id="{38414434-F253-184C-8367-C9883B63B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173" y="1877831"/>
            <a:ext cx="7021654" cy="694722"/>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equation.pdf">
            <a:extLst>
              <a:ext uri="{FF2B5EF4-FFF2-40B4-BE49-F238E27FC236}">
                <a16:creationId xmlns:a16="http://schemas.microsoft.com/office/drawing/2014/main" id="{E5E4F446-E944-9340-91B8-E3D8C080F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4680" y="2855486"/>
            <a:ext cx="8966200" cy="32022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B1FECC1-B812-FE4E-8B18-A6E06FB85EE1}"/>
              </a:ext>
            </a:extLst>
          </p:cNvPr>
          <p:cNvPicPr>
            <a:picLocks noChangeAspect="1"/>
          </p:cNvPicPr>
          <p:nvPr/>
        </p:nvPicPr>
        <p:blipFill>
          <a:blip r:embed="rId6"/>
          <a:stretch>
            <a:fillRect/>
          </a:stretch>
        </p:blipFill>
        <p:spPr>
          <a:xfrm>
            <a:off x="2342427" y="3429000"/>
            <a:ext cx="8116010" cy="2251156"/>
          </a:xfrm>
          <a:prstGeom prst="rect">
            <a:avLst/>
          </a:prstGeom>
        </p:spPr>
      </p:pic>
    </p:spTree>
    <p:extLst>
      <p:ext uri="{BB962C8B-B14F-4D97-AF65-F5344CB8AC3E}">
        <p14:creationId xmlns:p14="http://schemas.microsoft.com/office/powerpoint/2010/main" val="3151368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4E2B7AD-13B2-CF4C-9193-F73AE100218D}"/>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5" name="文本框 4">
            <a:extLst>
              <a:ext uri="{FF2B5EF4-FFF2-40B4-BE49-F238E27FC236}">
                <a16:creationId xmlns:a16="http://schemas.microsoft.com/office/drawing/2014/main" id="{2442282E-C0CD-FB41-95A5-FEA362FCCFA8}"/>
              </a:ext>
            </a:extLst>
          </p:cNvPr>
          <p:cNvSpPr txBox="1"/>
          <p:nvPr/>
        </p:nvSpPr>
        <p:spPr>
          <a:xfrm>
            <a:off x="-106680" y="676564"/>
            <a:ext cx="46062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Profit &amp; Loss</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723041CF-7713-9540-8343-8C8FC38DB8C5}"/>
              </a:ext>
            </a:extLst>
          </p:cNvPr>
          <p:cNvPicPr>
            <a:picLocks noChangeAspect="1"/>
          </p:cNvPicPr>
          <p:nvPr/>
        </p:nvPicPr>
        <p:blipFill>
          <a:blip r:embed="rId4"/>
          <a:stretch>
            <a:fillRect/>
          </a:stretch>
        </p:blipFill>
        <p:spPr>
          <a:xfrm>
            <a:off x="478884" y="1810863"/>
            <a:ext cx="11234232" cy="3837781"/>
          </a:xfrm>
          <a:prstGeom prst="rect">
            <a:avLst/>
          </a:prstGeom>
        </p:spPr>
      </p:pic>
    </p:spTree>
    <p:extLst>
      <p:ext uri="{BB962C8B-B14F-4D97-AF65-F5344CB8AC3E}">
        <p14:creationId xmlns:p14="http://schemas.microsoft.com/office/powerpoint/2010/main" val="47292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92A8249-B190-FB46-902A-8B7928165428}"/>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5" name="文本框 4">
            <a:extLst>
              <a:ext uri="{FF2B5EF4-FFF2-40B4-BE49-F238E27FC236}">
                <a16:creationId xmlns:a16="http://schemas.microsoft.com/office/drawing/2014/main" id="{2442282E-C0CD-FB41-95A5-FEA362FCCFA8}"/>
              </a:ext>
            </a:extLst>
          </p:cNvPr>
          <p:cNvSpPr txBox="1"/>
          <p:nvPr/>
        </p:nvSpPr>
        <p:spPr>
          <a:xfrm>
            <a:off x="-106680" y="676564"/>
            <a:ext cx="46062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Profit &amp; Loss</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1463FA4D-861E-784C-B39A-A6209F49D8E2}"/>
              </a:ext>
            </a:extLst>
          </p:cNvPr>
          <p:cNvPicPr>
            <a:picLocks noChangeAspect="1"/>
          </p:cNvPicPr>
          <p:nvPr/>
        </p:nvPicPr>
        <p:blipFill>
          <a:blip r:embed="rId4"/>
          <a:stretch>
            <a:fillRect/>
          </a:stretch>
        </p:blipFill>
        <p:spPr>
          <a:xfrm>
            <a:off x="1258570" y="1138229"/>
            <a:ext cx="10071100" cy="5537200"/>
          </a:xfrm>
          <a:prstGeom prst="rect">
            <a:avLst/>
          </a:prstGeom>
        </p:spPr>
      </p:pic>
    </p:spTree>
    <p:extLst>
      <p:ext uri="{BB962C8B-B14F-4D97-AF65-F5344CB8AC3E}">
        <p14:creationId xmlns:p14="http://schemas.microsoft.com/office/powerpoint/2010/main" val="1656085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CE2AE9B-90D0-0F40-ACA5-C053FBD28AE3}"/>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5" name="文本框 4">
            <a:extLst>
              <a:ext uri="{FF2B5EF4-FFF2-40B4-BE49-F238E27FC236}">
                <a16:creationId xmlns:a16="http://schemas.microsoft.com/office/drawing/2014/main" id="{2442282E-C0CD-FB41-95A5-FEA362FCCFA8}"/>
              </a:ext>
            </a:extLst>
          </p:cNvPr>
          <p:cNvSpPr txBox="1"/>
          <p:nvPr/>
        </p:nvSpPr>
        <p:spPr>
          <a:xfrm>
            <a:off x="-106680" y="725865"/>
            <a:ext cx="46062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Tax</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4" name="图片 3">
            <a:extLst>
              <a:ext uri="{FF2B5EF4-FFF2-40B4-BE49-F238E27FC236}">
                <a16:creationId xmlns:a16="http://schemas.microsoft.com/office/drawing/2014/main" id="{CFC3D750-4E05-CF41-8EC0-77C00EDD6815}"/>
              </a:ext>
            </a:extLst>
          </p:cNvPr>
          <p:cNvPicPr>
            <a:picLocks noChangeAspect="1"/>
          </p:cNvPicPr>
          <p:nvPr/>
        </p:nvPicPr>
        <p:blipFill>
          <a:blip r:embed="rId4"/>
          <a:stretch>
            <a:fillRect/>
          </a:stretch>
        </p:blipFill>
        <p:spPr>
          <a:xfrm>
            <a:off x="6096000" y="899268"/>
            <a:ext cx="5867400" cy="5342673"/>
          </a:xfrm>
          <a:prstGeom prst="rect">
            <a:avLst/>
          </a:prstGeom>
        </p:spPr>
      </p:pic>
      <p:pic>
        <p:nvPicPr>
          <p:cNvPr id="7" name="图片 6">
            <a:extLst>
              <a:ext uri="{FF2B5EF4-FFF2-40B4-BE49-F238E27FC236}">
                <a16:creationId xmlns:a16="http://schemas.microsoft.com/office/drawing/2014/main" id="{DFFF1E3E-7601-7F4A-BC9D-484EBECAB690}"/>
              </a:ext>
            </a:extLst>
          </p:cNvPr>
          <p:cNvPicPr>
            <a:picLocks noChangeAspect="1"/>
          </p:cNvPicPr>
          <p:nvPr/>
        </p:nvPicPr>
        <p:blipFill>
          <a:blip r:embed="rId5"/>
          <a:stretch>
            <a:fillRect/>
          </a:stretch>
        </p:blipFill>
        <p:spPr>
          <a:xfrm>
            <a:off x="766328" y="2233930"/>
            <a:ext cx="5329672" cy="2673350"/>
          </a:xfrm>
          <a:prstGeom prst="rect">
            <a:avLst/>
          </a:prstGeom>
        </p:spPr>
      </p:pic>
      <p:cxnSp>
        <p:nvCxnSpPr>
          <p:cNvPr id="10" name="直线连接符 9">
            <a:extLst>
              <a:ext uri="{FF2B5EF4-FFF2-40B4-BE49-F238E27FC236}">
                <a16:creationId xmlns:a16="http://schemas.microsoft.com/office/drawing/2014/main" id="{B2A9AA44-36F2-8446-8E60-1A5A1AEC509C}"/>
              </a:ext>
            </a:extLst>
          </p:cNvPr>
          <p:cNvCxnSpPr>
            <a:cxnSpLocks/>
          </p:cNvCxnSpPr>
          <p:nvPr/>
        </p:nvCxnSpPr>
        <p:spPr>
          <a:xfrm>
            <a:off x="6896100" y="5328230"/>
            <a:ext cx="4000500"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54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5A772C8-3BA3-E644-9AE2-F37A019421B0}"/>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106680" y="141090"/>
            <a:ext cx="49225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Fin</a:t>
            </a:r>
            <a:r>
              <a:rPr kumimoji="1" lang="en-US" altLang="zh-CN" sz="3200" b="1" dirty="0" err="1">
                <a:solidFill>
                  <a:prstClr val="black"/>
                </a:solidFill>
                <a:latin typeface="Helvetica" pitchFamily="2" charset="0"/>
                <a:ea typeface="等线" panose="02010600030101010101" pitchFamily="2" charset="-122"/>
              </a:rPr>
              <a:t>ancial</a:t>
            </a:r>
            <a:r>
              <a:rPr kumimoji="1" lang="en-US" altLang="zh-CN" sz="3200" b="1" dirty="0">
                <a:solidFill>
                  <a:prstClr val="black"/>
                </a:solidFill>
                <a:latin typeface="Helvetica" pitchFamily="2" charset="0"/>
                <a:ea typeface="等线" panose="02010600030101010101" pitchFamily="2" charset="-122"/>
              </a:rPr>
              <a:t>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5" name="文本框 4">
            <a:extLst>
              <a:ext uri="{FF2B5EF4-FFF2-40B4-BE49-F238E27FC236}">
                <a16:creationId xmlns:a16="http://schemas.microsoft.com/office/drawing/2014/main" id="{2442282E-C0CD-FB41-95A5-FEA362FCCFA8}"/>
              </a:ext>
            </a:extLst>
          </p:cNvPr>
          <p:cNvSpPr txBox="1"/>
          <p:nvPr/>
        </p:nvSpPr>
        <p:spPr>
          <a:xfrm>
            <a:off x="-106680" y="725865"/>
            <a:ext cx="46062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Balance Sheet</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CEE2C341-9646-C34C-BBF2-D26E67896F86}"/>
              </a:ext>
            </a:extLst>
          </p:cNvPr>
          <p:cNvPicPr>
            <a:picLocks noChangeAspect="1"/>
          </p:cNvPicPr>
          <p:nvPr/>
        </p:nvPicPr>
        <p:blipFill>
          <a:blip r:embed="rId4"/>
          <a:stretch>
            <a:fillRect/>
          </a:stretch>
        </p:blipFill>
        <p:spPr>
          <a:xfrm>
            <a:off x="5528641" y="725865"/>
            <a:ext cx="6133441" cy="5870237"/>
          </a:xfrm>
          <a:prstGeom prst="rect">
            <a:avLst/>
          </a:prstGeom>
        </p:spPr>
      </p:pic>
      <p:sp>
        <p:nvSpPr>
          <p:cNvPr id="3" name="矩形 2">
            <a:extLst>
              <a:ext uri="{FF2B5EF4-FFF2-40B4-BE49-F238E27FC236}">
                <a16:creationId xmlns:a16="http://schemas.microsoft.com/office/drawing/2014/main" id="{E4AC601A-04BB-1F42-8622-13A6A2E10AA9}"/>
              </a:ext>
            </a:extLst>
          </p:cNvPr>
          <p:cNvSpPr/>
          <p:nvPr/>
        </p:nvSpPr>
        <p:spPr>
          <a:xfrm>
            <a:off x="385011" y="1906657"/>
            <a:ext cx="4922520" cy="1754326"/>
          </a:xfrm>
          <a:prstGeom prst="rect">
            <a:avLst/>
          </a:prstGeom>
        </p:spPr>
        <p:txBody>
          <a:bodyPr wrap="square">
            <a:spAutoFit/>
          </a:bodyPr>
          <a:lstStyle/>
          <a:p>
            <a:r>
              <a:rPr lang="en" altLang="zh-CN" dirty="0">
                <a:solidFill>
                  <a:srgbClr val="000000"/>
                </a:solidFill>
                <a:latin typeface="Times" pitchFamily="2" charset="0"/>
              </a:rPr>
              <a:t>In intangible assets, we have to think about intellectual assets. Here, we have searched for information about intellectual assets. This is because the value of knowledge assets is difficult to measure, so there is no need to consider amortization. </a:t>
            </a:r>
            <a:endParaRPr lang="en" altLang="zh-CN" dirty="0">
              <a:solidFill>
                <a:srgbClr val="000000"/>
              </a:solidFill>
              <a:effectLst/>
              <a:latin typeface="Times" pitchFamily="2" charset="0"/>
            </a:endParaRPr>
          </a:p>
        </p:txBody>
      </p:sp>
      <p:pic>
        <p:nvPicPr>
          <p:cNvPr id="30722" name="Picture 2" descr="equation.pdf">
            <a:extLst>
              <a:ext uri="{FF2B5EF4-FFF2-40B4-BE49-F238E27FC236}">
                <a16:creationId xmlns:a16="http://schemas.microsoft.com/office/drawing/2014/main" id="{5950D496-8B92-6041-94D1-D85EBFE36A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639" y="4408184"/>
            <a:ext cx="5026185" cy="18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70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FCB946F-2969-644A-B03F-CD6C02AE19E0}"/>
              </a:ext>
            </a:extLst>
          </p:cNvPr>
          <p:cNvSpPr txBox="1"/>
          <p:nvPr/>
        </p:nvSpPr>
        <p:spPr>
          <a:xfrm>
            <a:off x="2028778" y="2921168"/>
            <a:ext cx="8134443" cy="1015663"/>
          </a:xfrm>
          <a:prstGeom prst="rect">
            <a:avLst/>
          </a:prstGeom>
          <a:noFill/>
        </p:spPr>
        <p:txBody>
          <a:bodyPr wrap="square" rtlCol="0">
            <a:spAutoFit/>
          </a:bodyPr>
          <a:lstStyle/>
          <a:p>
            <a:pPr algn="ctr"/>
            <a:r>
              <a:rPr kumimoji="1" lang="en-US" altLang="zh-CN" sz="6000" b="1" dirty="0">
                <a:solidFill>
                  <a:schemeClr val="bg1"/>
                </a:solidFill>
                <a:latin typeface="Helvetica" pitchFamily="2" charset="0"/>
              </a:rPr>
              <a:t>Economic Evaluation</a:t>
            </a:r>
            <a:endParaRPr kumimoji="1" lang="zh-CN" altLang="en-US" sz="6000" b="1" dirty="0">
              <a:solidFill>
                <a:schemeClr val="bg1"/>
              </a:solidFill>
              <a:latin typeface="Helvetica" pitchFamily="2" charset="0"/>
            </a:endParaRPr>
          </a:p>
        </p:txBody>
      </p:sp>
    </p:spTree>
    <p:extLst>
      <p:ext uri="{BB962C8B-B14F-4D97-AF65-F5344CB8AC3E}">
        <p14:creationId xmlns:p14="http://schemas.microsoft.com/office/powerpoint/2010/main" val="268559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34E648B2-8794-0C46-9231-3A3C3E17DB03}"/>
              </a:ext>
            </a:extLst>
          </p:cNvPr>
          <p:cNvPicPr>
            <a:picLocks noChangeAspect="1"/>
          </p:cNvPicPr>
          <p:nvPr/>
        </p:nvPicPr>
        <p:blipFill>
          <a:blip r:embed="rId3"/>
          <a:stretch>
            <a:fillRect/>
          </a:stretch>
        </p:blipFill>
        <p:spPr>
          <a:xfrm>
            <a:off x="0" y="1527807"/>
            <a:ext cx="12293600" cy="677688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0" y="204814"/>
            <a:ext cx="45880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Economic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434340" y="725865"/>
            <a:ext cx="35761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Break-Even Analysis</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B3CC79FE-89EB-8E45-AE5E-3B35DF144D46}"/>
              </a:ext>
            </a:extLst>
          </p:cNvPr>
          <p:cNvPicPr>
            <a:picLocks noChangeAspect="1"/>
          </p:cNvPicPr>
          <p:nvPr/>
        </p:nvPicPr>
        <p:blipFill>
          <a:blip r:embed="rId4"/>
          <a:stretch>
            <a:fillRect/>
          </a:stretch>
        </p:blipFill>
        <p:spPr>
          <a:xfrm>
            <a:off x="616683" y="1934865"/>
            <a:ext cx="10958634" cy="3515895"/>
          </a:xfrm>
          <a:prstGeom prst="rect">
            <a:avLst/>
          </a:prstGeom>
        </p:spPr>
      </p:pic>
    </p:spTree>
    <p:extLst>
      <p:ext uri="{BB962C8B-B14F-4D97-AF65-F5344CB8AC3E}">
        <p14:creationId xmlns:p14="http://schemas.microsoft.com/office/powerpoint/2010/main" val="1825451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7F12EA3-CDE6-784F-ABCC-DF0A2D003B89}"/>
              </a:ext>
            </a:extLst>
          </p:cNvPr>
          <p:cNvPicPr>
            <a:picLocks noChangeAspect="1"/>
          </p:cNvPicPr>
          <p:nvPr/>
        </p:nvPicPr>
        <p:blipFill>
          <a:blip r:embed="rId3"/>
          <a:stretch>
            <a:fillRect/>
          </a:stretch>
        </p:blipFill>
        <p:spPr>
          <a:xfrm>
            <a:off x="0" y="1527807"/>
            <a:ext cx="12293600" cy="677688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0" y="204814"/>
            <a:ext cx="45880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Economic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434340" y="725865"/>
            <a:ext cx="35761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NPV IRR </a:t>
            </a:r>
            <a:r>
              <a:rPr kumimoji="1" lang="en-US" altLang="zh-CN" sz="2400" b="1" i="0" u="none" strike="noStrike" kern="1200" cap="none" spc="0" normalizeH="0" baseline="0" noProof="0" dirty="0" err="1">
                <a:ln>
                  <a:noFill/>
                </a:ln>
                <a:solidFill>
                  <a:prstClr val="black">
                    <a:lumMod val="65000"/>
                    <a:lumOff val="35000"/>
                  </a:prstClr>
                </a:solidFill>
                <a:effectLst/>
                <a:uLnTx/>
                <a:uFillTx/>
                <a:latin typeface="Helvetica" pitchFamily="2" charset="0"/>
                <a:ea typeface="等线" panose="02010600030101010101" pitchFamily="2" charset="-122"/>
                <a:cs typeface="+mn-cs"/>
              </a:rPr>
              <a:t>Paybackyear</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2" name="图片 1">
            <a:extLst>
              <a:ext uri="{FF2B5EF4-FFF2-40B4-BE49-F238E27FC236}">
                <a16:creationId xmlns:a16="http://schemas.microsoft.com/office/drawing/2014/main" id="{CEF24964-2012-DE40-9726-D0DEBD0DAEFD}"/>
              </a:ext>
            </a:extLst>
          </p:cNvPr>
          <p:cNvPicPr>
            <a:picLocks noChangeAspect="1"/>
          </p:cNvPicPr>
          <p:nvPr/>
        </p:nvPicPr>
        <p:blipFill>
          <a:blip r:embed="rId4"/>
          <a:stretch>
            <a:fillRect/>
          </a:stretch>
        </p:blipFill>
        <p:spPr>
          <a:xfrm>
            <a:off x="3578822" y="1831691"/>
            <a:ext cx="5034356" cy="1957805"/>
          </a:xfrm>
          <a:prstGeom prst="rect">
            <a:avLst/>
          </a:prstGeom>
        </p:spPr>
      </p:pic>
      <p:sp>
        <p:nvSpPr>
          <p:cNvPr id="4" name="矩形 3">
            <a:extLst>
              <a:ext uri="{FF2B5EF4-FFF2-40B4-BE49-F238E27FC236}">
                <a16:creationId xmlns:a16="http://schemas.microsoft.com/office/drawing/2014/main" id="{BCA71E59-26F6-8A4B-ABBA-C1C411DF9534}"/>
              </a:ext>
            </a:extLst>
          </p:cNvPr>
          <p:cNvSpPr/>
          <p:nvPr/>
        </p:nvSpPr>
        <p:spPr>
          <a:xfrm>
            <a:off x="2454441" y="4187437"/>
            <a:ext cx="7700211" cy="1477328"/>
          </a:xfrm>
          <a:prstGeom prst="rect">
            <a:avLst/>
          </a:prstGeom>
        </p:spPr>
        <p:txBody>
          <a:bodyPr wrap="square">
            <a:spAutoFit/>
          </a:bodyPr>
          <a:lstStyle/>
          <a:p>
            <a:r>
              <a:rPr lang="en" altLang="zh-CN" dirty="0">
                <a:solidFill>
                  <a:srgbClr val="000000"/>
                </a:solidFill>
                <a:latin typeface="Times" pitchFamily="2" charset="0"/>
              </a:rPr>
              <a:t>It can be shown from the table that the NPV is greater than 0, indicating that the project is worthwhile to be invest. Also, you can see that the cumulative net cash flow is &lt;0 for the first year and &gt;0 for the second year, so the payback year is in the second year. Finally, the calculated IRR is 73% which is very bigger than the discount rate of 10.5%, indicating that the project is profitable. </a:t>
            </a:r>
            <a:endParaRPr lang="en" altLang="zh-CN" dirty="0">
              <a:solidFill>
                <a:srgbClr val="000000"/>
              </a:solidFill>
              <a:effectLst/>
              <a:latin typeface="Times" pitchFamily="2" charset="0"/>
            </a:endParaRPr>
          </a:p>
        </p:txBody>
      </p:sp>
    </p:spTree>
    <p:extLst>
      <p:ext uri="{BB962C8B-B14F-4D97-AF65-F5344CB8AC3E}">
        <p14:creationId xmlns:p14="http://schemas.microsoft.com/office/powerpoint/2010/main" val="127224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AE59EA6-37A6-1F4F-AA4E-8B3D9DC30A33}"/>
              </a:ext>
            </a:extLst>
          </p:cNvPr>
          <p:cNvPicPr>
            <a:picLocks noChangeAspect="1"/>
          </p:cNvPicPr>
          <p:nvPr/>
        </p:nvPicPr>
        <p:blipFill>
          <a:blip r:embed="rId3"/>
          <a:stretch>
            <a:fillRect/>
          </a:stretch>
        </p:blipFill>
        <p:spPr>
          <a:xfrm>
            <a:off x="0" y="1527807"/>
            <a:ext cx="12293600" cy="6776882"/>
          </a:xfrm>
          <a:prstGeom prst="rect">
            <a:avLst/>
          </a:prstGeom>
        </p:spPr>
      </p:pic>
      <p:pic>
        <p:nvPicPr>
          <p:cNvPr id="5" name="图片 4">
            <a:extLst>
              <a:ext uri="{FF2B5EF4-FFF2-40B4-BE49-F238E27FC236}">
                <a16:creationId xmlns:a16="http://schemas.microsoft.com/office/drawing/2014/main" id="{83C604E7-46B0-2547-A332-661D119DB8E9}"/>
              </a:ext>
            </a:extLst>
          </p:cNvPr>
          <p:cNvPicPr>
            <a:picLocks noChangeAspect="1"/>
          </p:cNvPicPr>
          <p:nvPr/>
        </p:nvPicPr>
        <p:blipFill>
          <a:blip r:embed="rId4"/>
          <a:stretch>
            <a:fillRect/>
          </a:stretch>
        </p:blipFill>
        <p:spPr>
          <a:xfrm>
            <a:off x="561474" y="3429001"/>
            <a:ext cx="7154779" cy="272343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0" y="204814"/>
            <a:ext cx="45880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rPr>
              <a:t>Economic Evaluation</a:t>
            </a:r>
            <a:endParaRPr kumimoji="0" lang="zh-CN" altLang="zh-CN" sz="4000" b="0" i="0" u="none" strike="noStrike" kern="1200" cap="none" spc="0" normalizeH="0" baseline="0" noProof="0" dirty="0">
              <a:ln>
                <a:noFill/>
              </a:ln>
              <a:solidFill>
                <a:prstClr val="black"/>
              </a:solidFill>
              <a:effectLst/>
              <a:uLnTx/>
              <a:uFillTx/>
              <a:latin typeface="Helvetica" pitchFamily="2" charset="0"/>
              <a:ea typeface="等线" panose="02010600030101010101" pitchFamily="2" charset="-122"/>
              <a:cs typeface="+mn-cs"/>
            </a:endParaRPr>
          </a:p>
        </p:txBody>
      </p:sp>
      <p:sp>
        <p:nvSpPr>
          <p:cNvPr id="10" name="文本框 9">
            <a:extLst>
              <a:ext uri="{FF2B5EF4-FFF2-40B4-BE49-F238E27FC236}">
                <a16:creationId xmlns:a16="http://schemas.microsoft.com/office/drawing/2014/main" id="{156EB36B-D32B-E24B-84B2-8843F7D24C26}"/>
              </a:ext>
            </a:extLst>
          </p:cNvPr>
          <p:cNvSpPr txBox="1"/>
          <p:nvPr/>
        </p:nvSpPr>
        <p:spPr>
          <a:xfrm>
            <a:off x="434340" y="725865"/>
            <a:ext cx="35761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rPr>
              <a:t>Sensitivity Analysis</a:t>
            </a:r>
            <a:endParaRPr kumimoji="0" lang="zh-CN" altLang="zh-CN" sz="3200" b="0" i="0" u="none" strike="noStrike" kern="1200" cap="none" spc="0" normalizeH="0" baseline="0" noProof="0" dirty="0">
              <a:ln>
                <a:noFill/>
              </a:ln>
              <a:solidFill>
                <a:prstClr val="black">
                  <a:lumMod val="65000"/>
                  <a:lumOff val="35000"/>
                </a:prstClr>
              </a:solidFill>
              <a:effectLst/>
              <a:uLnTx/>
              <a:uFillTx/>
              <a:latin typeface="Helvetica" pitchFamily="2" charset="0"/>
              <a:ea typeface="等线" panose="02010600030101010101" pitchFamily="2" charset="-122"/>
              <a:cs typeface="+mn-cs"/>
            </a:endParaRPr>
          </a:p>
        </p:txBody>
      </p:sp>
      <p:pic>
        <p:nvPicPr>
          <p:cNvPr id="3" name="图片 2">
            <a:extLst>
              <a:ext uri="{FF2B5EF4-FFF2-40B4-BE49-F238E27FC236}">
                <a16:creationId xmlns:a16="http://schemas.microsoft.com/office/drawing/2014/main" id="{C911753C-0725-C946-876B-AC136CCE86D2}"/>
              </a:ext>
            </a:extLst>
          </p:cNvPr>
          <p:cNvPicPr>
            <a:picLocks noChangeAspect="1"/>
          </p:cNvPicPr>
          <p:nvPr/>
        </p:nvPicPr>
        <p:blipFill>
          <a:blip r:embed="rId5"/>
          <a:stretch>
            <a:fillRect/>
          </a:stretch>
        </p:blipFill>
        <p:spPr>
          <a:xfrm>
            <a:off x="5895796" y="204814"/>
            <a:ext cx="5734730" cy="3440838"/>
          </a:xfrm>
          <a:prstGeom prst="rect">
            <a:avLst/>
          </a:prstGeom>
        </p:spPr>
      </p:pic>
    </p:spTree>
    <p:extLst>
      <p:ext uri="{BB962C8B-B14F-4D97-AF65-F5344CB8AC3E}">
        <p14:creationId xmlns:p14="http://schemas.microsoft.com/office/powerpoint/2010/main" val="368730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115BFAB4-61F5-204A-B5C9-BC89385D4637}"/>
              </a:ext>
            </a:extLst>
          </p:cNvPr>
          <p:cNvSpPr/>
          <p:nvPr/>
        </p:nvSpPr>
        <p:spPr>
          <a:xfrm>
            <a:off x="1846458" y="1505414"/>
            <a:ext cx="8086492" cy="384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8AB0C647-CED6-9E4E-A3CB-700622EF5691}"/>
              </a:ext>
            </a:extLst>
          </p:cNvPr>
          <p:cNvSpPr txBox="1"/>
          <p:nvPr/>
        </p:nvSpPr>
        <p:spPr>
          <a:xfrm>
            <a:off x="2029817" y="1797784"/>
            <a:ext cx="29023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Company Overview </a:t>
            </a:r>
          </a:p>
        </p:txBody>
      </p:sp>
      <p:sp>
        <p:nvSpPr>
          <p:cNvPr id="5" name="文本框 4">
            <a:extLst>
              <a:ext uri="{FF2B5EF4-FFF2-40B4-BE49-F238E27FC236}">
                <a16:creationId xmlns:a16="http://schemas.microsoft.com/office/drawing/2014/main" id="{9A35E6FB-A63A-BF4C-A96B-F56ED8200B20}"/>
              </a:ext>
            </a:extLst>
          </p:cNvPr>
          <p:cNvSpPr txBox="1"/>
          <p:nvPr/>
        </p:nvSpPr>
        <p:spPr>
          <a:xfrm>
            <a:off x="2029816" y="2197894"/>
            <a:ext cx="3344289" cy="132343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Company Profile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Market Analysis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Competition Analysis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Assumption &amp; Prerequisites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Microsoft YaHei" panose="020B0503020204020204" pitchFamily="34" charset="-122"/>
                <a:ea typeface="Microsoft YaHei" panose="020B0503020204020204" pitchFamily="34" charset="-122"/>
                <a:cs typeface="+mn-cs"/>
              </a:rPr>
              <a:t>Operation Plan </a:t>
            </a:r>
          </a:p>
        </p:txBody>
      </p:sp>
      <p:sp>
        <p:nvSpPr>
          <p:cNvPr id="6" name="文本框 5">
            <a:extLst>
              <a:ext uri="{FF2B5EF4-FFF2-40B4-BE49-F238E27FC236}">
                <a16:creationId xmlns:a16="http://schemas.microsoft.com/office/drawing/2014/main" id="{660DFAE4-652E-EE44-A257-A96DAFA160C1}"/>
              </a:ext>
            </a:extLst>
          </p:cNvPr>
          <p:cNvSpPr txBox="1"/>
          <p:nvPr/>
        </p:nvSpPr>
        <p:spPr>
          <a:xfrm>
            <a:off x="2029817" y="3719701"/>
            <a:ext cx="29023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Budget</a:t>
            </a:r>
            <a:r>
              <a:rPr kumimoji="0" lang="en-US" altLang="zh-CN"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p>
        </p:txBody>
      </p:sp>
      <p:sp>
        <p:nvSpPr>
          <p:cNvPr id="7" name="文本框 6">
            <a:extLst>
              <a:ext uri="{FF2B5EF4-FFF2-40B4-BE49-F238E27FC236}">
                <a16:creationId xmlns:a16="http://schemas.microsoft.com/office/drawing/2014/main" id="{8333AFE9-275C-B14E-86B4-EFDA8D0B39C2}"/>
              </a:ext>
            </a:extLst>
          </p:cNvPr>
          <p:cNvSpPr txBox="1"/>
          <p:nvPr/>
        </p:nvSpPr>
        <p:spPr>
          <a:xfrm>
            <a:off x="2029816" y="4154689"/>
            <a:ext cx="4817543" cy="1569660"/>
          </a:xfrm>
          <a:prstGeom prst="rect">
            <a:avLst/>
          </a:prstGeom>
          <a:noFill/>
        </p:spPr>
        <p:txBody>
          <a:bodyPr wrap="square" rtlCol="0">
            <a:spAutoFit/>
          </a:bodyPr>
          <a:lstStyle/>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Statement </a:t>
            </a:r>
          </a:p>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Effort Estimation </a:t>
            </a:r>
          </a:p>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Development Cost Estimation </a:t>
            </a:r>
          </a:p>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Operation and Maintenance Cost Estimation </a:t>
            </a:r>
          </a:p>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Source of Budgets </a:t>
            </a:r>
          </a:p>
          <a:p>
            <a:pPr marL="171450" marR="0" lvl="0" indent="-171450" fontAlgn="auto">
              <a:lnSpc>
                <a:spcPct val="100000"/>
              </a:lnSpc>
              <a:spcBef>
                <a:spcPts val="0"/>
              </a:spcBef>
              <a:spcAft>
                <a:spcPts val="0"/>
              </a:spcAft>
              <a:buClrTx/>
              <a:buSzTx/>
              <a:buFont typeface="Arial" panose="020B0604020202020204" pitchFamily="34" charset="0"/>
              <a:buChar char="•"/>
              <a:tabLst/>
              <a:defRP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Repayment Strategies </a:t>
            </a:r>
          </a:p>
        </p:txBody>
      </p:sp>
      <p:sp>
        <p:nvSpPr>
          <p:cNvPr id="8" name="文本框 7">
            <a:extLst>
              <a:ext uri="{FF2B5EF4-FFF2-40B4-BE49-F238E27FC236}">
                <a16:creationId xmlns:a16="http://schemas.microsoft.com/office/drawing/2014/main" id="{A5013ECA-DA6B-0B4D-B30B-FBDF55458036}"/>
              </a:ext>
            </a:extLst>
          </p:cNvPr>
          <p:cNvSpPr txBox="1"/>
          <p:nvPr/>
        </p:nvSpPr>
        <p:spPr>
          <a:xfrm>
            <a:off x="6687307" y="1797784"/>
            <a:ext cx="401216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Financial Evaluation </a:t>
            </a:r>
          </a:p>
        </p:txBody>
      </p:sp>
      <p:sp>
        <p:nvSpPr>
          <p:cNvPr id="9" name="文本框 8">
            <a:extLst>
              <a:ext uri="{FF2B5EF4-FFF2-40B4-BE49-F238E27FC236}">
                <a16:creationId xmlns:a16="http://schemas.microsoft.com/office/drawing/2014/main" id="{9A1996CD-4B75-9440-966C-414F018FB039}"/>
              </a:ext>
            </a:extLst>
          </p:cNvPr>
          <p:cNvSpPr txBox="1"/>
          <p:nvPr/>
        </p:nvSpPr>
        <p:spPr>
          <a:xfrm>
            <a:off x="6687307" y="2232772"/>
            <a:ext cx="3344289" cy="1569660"/>
          </a:xfrm>
          <a:prstGeom prst="rect">
            <a:avLst/>
          </a:prstGeom>
          <a:noFill/>
        </p:spPr>
        <p:txBody>
          <a:bodyPr wrap="square" rtlCol="0">
            <a:spAutoFit/>
          </a:bodyPr>
          <a:lstStyle/>
          <a:p>
            <a:pPr marL="171450" indent="-171450">
              <a:buFont typeface="Arial" panose="020B0604020202020204" pitchFamily="34" charset="0"/>
              <a:buChar cha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Pricing Strategy </a:t>
            </a:r>
          </a:p>
          <a:p>
            <a:pPr marL="171450" indent="-171450">
              <a:buFont typeface="Arial" panose="020B0604020202020204" pitchFamily="34" charset="0"/>
              <a:buChar cha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Cash Flow </a:t>
            </a:r>
          </a:p>
          <a:p>
            <a:pPr marL="171450" indent="-171450">
              <a:buFont typeface="Arial" panose="020B0604020202020204" pitchFamily="34" charset="0"/>
              <a:buChar cha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Depreciation &amp; Amortization </a:t>
            </a:r>
          </a:p>
          <a:p>
            <a:pPr marL="171450" indent="-171450">
              <a:buFont typeface="Arial" panose="020B0604020202020204" pitchFamily="34" charset="0"/>
              <a:buChar cha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Profit &amp; Loss Statement </a:t>
            </a:r>
          </a:p>
          <a:p>
            <a:pPr marL="171450" indent="-171450">
              <a:buFont typeface="Arial" panose="020B0604020202020204" pitchFamily="34" charset="0"/>
              <a:buChar cha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Balance Sheet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0" name="文本框 9">
            <a:extLst>
              <a:ext uri="{FF2B5EF4-FFF2-40B4-BE49-F238E27FC236}">
                <a16:creationId xmlns:a16="http://schemas.microsoft.com/office/drawing/2014/main" id="{E4ED27E0-504E-A04A-BC22-BA83EFB66782}"/>
              </a:ext>
            </a:extLst>
          </p:cNvPr>
          <p:cNvSpPr txBox="1"/>
          <p:nvPr/>
        </p:nvSpPr>
        <p:spPr>
          <a:xfrm>
            <a:off x="6698459" y="4225293"/>
            <a:ext cx="37175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Economic Evaluation </a:t>
            </a:r>
          </a:p>
        </p:txBody>
      </p:sp>
      <p:sp>
        <p:nvSpPr>
          <p:cNvPr id="11" name="文本框 10">
            <a:extLst>
              <a:ext uri="{FF2B5EF4-FFF2-40B4-BE49-F238E27FC236}">
                <a16:creationId xmlns:a16="http://schemas.microsoft.com/office/drawing/2014/main" id="{A3C5F89B-84BE-9643-93AD-186F7A1B2E2D}"/>
              </a:ext>
            </a:extLst>
          </p:cNvPr>
          <p:cNvSpPr txBox="1"/>
          <p:nvPr/>
        </p:nvSpPr>
        <p:spPr>
          <a:xfrm>
            <a:off x="6698459" y="4632765"/>
            <a:ext cx="3344289" cy="830997"/>
          </a:xfrm>
          <a:prstGeom prst="rect">
            <a:avLst/>
          </a:prstGeom>
          <a:noFill/>
        </p:spPr>
        <p:txBody>
          <a:bodyPr wrap="square" rtlCol="0">
            <a:spAutoFit/>
          </a:bodyPr>
          <a:lstStyle/>
          <a:p>
            <a:pPr marL="171450" indent="-171450">
              <a:buFont typeface="Arial" panose="020B0604020202020204" pitchFamily="34" charset="0"/>
              <a:buChar cha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Break-Even Analysis </a:t>
            </a:r>
          </a:p>
          <a:p>
            <a:pPr marL="171450" indent="-171450">
              <a:buFont typeface="Arial" panose="020B0604020202020204" pitchFamily="34" charset="0"/>
              <a:buChar cha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NPV, IRR and </a:t>
            </a:r>
            <a:r>
              <a:rPr lang="en-US" altLang="zh-CN" sz="1600" dirty="0" err="1">
                <a:solidFill>
                  <a:schemeClr val="tx1">
                    <a:lumMod val="75000"/>
                    <a:lumOff val="25000"/>
                  </a:schemeClr>
                </a:solidFill>
                <a:latin typeface="Microsoft YaHei" panose="020B0503020204020204" pitchFamily="34" charset="-122"/>
                <a:ea typeface="Microsoft YaHei" panose="020B0503020204020204" pitchFamily="34" charset="-122"/>
              </a:rPr>
              <a:t>Paybackyear</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 </a:t>
            </a:r>
          </a:p>
          <a:p>
            <a:pPr marL="171450" indent="-171450">
              <a:buFont typeface="Arial" panose="020B0604020202020204" pitchFamily="34" charset="0"/>
              <a:buChar char="•"/>
            </a:pP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Sensitivity Analysis </a:t>
            </a:r>
          </a:p>
        </p:txBody>
      </p:sp>
      <p:sp>
        <p:nvSpPr>
          <p:cNvPr id="14" name="文本框 13">
            <a:extLst>
              <a:ext uri="{FF2B5EF4-FFF2-40B4-BE49-F238E27FC236}">
                <a16:creationId xmlns:a16="http://schemas.microsoft.com/office/drawing/2014/main" id="{042925AE-9FFE-2F44-9162-4186DFDEEA84}"/>
              </a:ext>
            </a:extLst>
          </p:cNvPr>
          <p:cNvSpPr txBox="1"/>
          <p:nvPr/>
        </p:nvSpPr>
        <p:spPr>
          <a:xfrm>
            <a:off x="-320842" y="198164"/>
            <a:ext cx="41452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3200" b="1" dirty="0">
                <a:solidFill>
                  <a:schemeClr val="tx1">
                    <a:lumMod val="85000"/>
                    <a:lumOff val="15000"/>
                  </a:schemeClr>
                </a:solidFill>
                <a:latin typeface="Hiragino Mincho ProN W3" panose="02020300000000000000" pitchFamily="18" charset="-128"/>
                <a:ea typeface="Hiragino Mincho ProN W3" panose="02020300000000000000" pitchFamily="18" charset="-128"/>
                <a:cs typeface="LingWai SC Medium" panose="03050602040302020204" pitchFamily="66" charset="-122"/>
              </a:rPr>
              <a:t>软件工程经济学</a:t>
            </a:r>
            <a:endParaRPr kumimoji="0" lang="zh-CN" altLang="en-US" sz="3200" b="1" u="none" strike="noStrike" kern="1200" cap="none" spc="0" normalizeH="0" baseline="0" noProof="0" dirty="0">
              <a:ln>
                <a:noFill/>
              </a:ln>
              <a:solidFill>
                <a:schemeClr val="tx1">
                  <a:lumMod val="85000"/>
                  <a:lumOff val="15000"/>
                </a:schemeClr>
              </a:solidFill>
              <a:effectLst/>
              <a:uLnTx/>
              <a:uFillTx/>
              <a:latin typeface="Hiragino Mincho ProN W3" panose="02020300000000000000" pitchFamily="18" charset="-128"/>
              <a:ea typeface="Hiragino Mincho ProN W3" panose="02020300000000000000" pitchFamily="18" charset="-128"/>
              <a:cs typeface="LingWai SC Medium" panose="03050602040302020204" pitchFamily="66" charset="-122"/>
            </a:endParaRPr>
          </a:p>
        </p:txBody>
      </p:sp>
      <p:sp>
        <p:nvSpPr>
          <p:cNvPr id="15" name="矩形 14">
            <a:extLst>
              <a:ext uri="{FF2B5EF4-FFF2-40B4-BE49-F238E27FC236}">
                <a16:creationId xmlns:a16="http://schemas.microsoft.com/office/drawing/2014/main" id="{FBF9CF2B-5551-444D-8F78-6B799F5871C0}"/>
              </a:ext>
            </a:extLst>
          </p:cNvPr>
          <p:cNvSpPr/>
          <p:nvPr/>
        </p:nvSpPr>
        <p:spPr>
          <a:xfrm>
            <a:off x="-98549" y="782939"/>
            <a:ext cx="4782844" cy="369332"/>
          </a:xfrm>
          <a:prstGeom prst="rect">
            <a:avLst/>
          </a:prstGeom>
        </p:spPr>
        <p:txBody>
          <a:bodyPr wrap="square">
            <a:spAutoFit/>
          </a:bodyPr>
          <a:lstStyle/>
          <a:p>
            <a:pPr algn="ctr"/>
            <a:r>
              <a:rPr lang="en" altLang="zh-CN" b="1" dirty="0">
                <a:solidFill>
                  <a:srgbClr val="000000"/>
                </a:solidFill>
                <a:latin typeface="Times" pitchFamily="2" charset="0"/>
              </a:rPr>
              <a:t>Part II.  Software Engineering Economy</a:t>
            </a:r>
            <a:endParaRPr lang="en" altLang="zh-CN" dirty="0">
              <a:solidFill>
                <a:srgbClr val="000000"/>
              </a:solidFill>
              <a:effectLst/>
              <a:latin typeface="Times" pitchFamily="2" charset="0"/>
            </a:endParaRPr>
          </a:p>
        </p:txBody>
      </p:sp>
      <p:pic>
        <p:nvPicPr>
          <p:cNvPr id="16" name="图片 15">
            <a:extLst>
              <a:ext uri="{FF2B5EF4-FFF2-40B4-BE49-F238E27FC236}">
                <a16:creationId xmlns:a16="http://schemas.microsoft.com/office/drawing/2014/main" id="{9AD65CFF-5CBE-F84B-B67E-D77B6A704236}"/>
              </a:ext>
            </a:extLst>
          </p:cNvPr>
          <p:cNvPicPr>
            <a:picLocks noChangeAspect="1"/>
          </p:cNvPicPr>
          <p:nvPr/>
        </p:nvPicPr>
        <p:blipFill>
          <a:blip r:embed="rId3"/>
          <a:stretch>
            <a:fillRect/>
          </a:stretch>
        </p:blipFill>
        <p:spPr>
          <a:xfrm>
            <a:off x="-250104" y="974255"/>
            <a:ext cx="12692207" cy="6445572"/>
          </a:xfrm>
          <a:prstGeom prst="rect">
            <a:avLst/>
          </a:prstGeom>
        </p:spPr>
      </p:pic>
    </p:spTree>
    <p:extLst>
      <p:ext uri="{BB962C8B-B14F-4D97-AF65-F5344CB8AC3E}">
        <p14:creationId xmlns:p14="http://schemas.microsoft.com/office/powerpoint/2010/main" val="303927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Char"/>
      </p:transition>
    </mc:Choice>
    <mc:Fallback xmlns="">
      <p:transition spd="slow" advClick="0" advTm="1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3A278BC-1DC8-7344-8732-5E8D3C3D9CE5}"/>
              </a:ext>
            </a:extLst>
          </p:cNvPr>
          <p:cNvPicPr>
            <a:picLocks noChangeAspect="1"/>
          </p:cNvPicPr>
          <p:nvPr/>
        </p:nvPicPr>
        <p:blipFill>
          <a:blip r:embed="rId3"/>
          <a:stretch>
            <a:fillRect/>
          </a:stretch>
        </p:blipFill>
        <p:spPr>
          <a:xfrm>
            <a:off x="0" y="0"/>
            <a:ext cx="12192000" cy="6858000"/>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2666111" y="2475048"/>
            <a:ext cx="6859773"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5400" b="1" u="none" strike="noStrike" kern="1200" cap="none" spc="0" normalizeH="0" baseline="0" noProof="0" dirty="0">
                <a:ln>
                  <a:noFill/>
                </a:ln>
                <a:solidFill>
                  <a:schemeClr val="tx1">
                    <a:lumMod val="85000"/>
                    <a:lumOff val="15000"/>
                  </a:schemeClr>
                </a:solidFill>
                <a:effectLst/>
                <a:uLnTx/>
                <a:uFillTx/>
                <a:latin typeface="Hiragino Mincho ProN W3" panose="02020300000000000000" pitchFamily="18" charset="-128"/>
                <a:ea typeface="Hiragino Mincho ProN W3" panose="02020300000000000000" pitchFamily="18" charset="-128"/>
                <a:cs typeface="LingWai SC Medium" panose="03050602040302020204" pitchFamily="66" charset="-122"/>
              </a:rPr>
              <a:t>感谢老师聆听</a:t>
            </a:r>
          </a:p>
        </p:txBody>
      </p:sp>
      <p:sp>
        <p:nvSpPr>
          <p:cNvPr id="16" name="文本框 15">
            <a:extLst>
              <a:ext uri="{FF2B5EF4-FFF2-40B4-BE49-F238E27FC236}">
                <a16:creationId xmlns:a16="http://schemas.microsoft.com/office/drawing/2014/main" id="{5DFF36F3-AD3B-814F-960B-6030685B37A5}"/>
              </a:ext>
            </a:extLst>
          </p:cNvPr>
          <p:cNvSpPr txBox="1"/>
          <p:nvPr/>
        </p:nvSpPr>
        <p:spPr>
          <a:xfrm>
            <a:off x="4264337" y="4926214"/>
            <a:ext cx="3663319" cy="830997"/>
          </a:xfrm>
          <a:prstGeom prst="rect">
            <a:avLst/>
          </a:prstGeom>
          <a:noFill/>
        </p:spPr>
        <p:txBody>
          <a:bodyPr wrap="square" rtlCol="0">
            <a:spAutoFit/>
          </a:bodyPr>
          <a:lstStyle/>
          <a:p>
            <a:pPr algn="ctr" defTabSz="457200"/>
            <a:r>
              <a:rPr kumimoji="1" lang="zh-CN" altLang="en-US" sz="2400" dirty="0">
                <a:solidFill>
                  <a:schemeClr val="tx1">
                    <a:lumMod val="85000"/>
                    <a:lumOff val="15000"/>
                  </a:schemeClr>
                </a:solidFill>
                <a:latin typeface="KaiTi" panose="02010609060101010101" pitchFamily="49" charset="-122"/>
                <a:ea typeface="KaiTi" panose="02010609060101010101" pitchFamily="49" charset="-122"/>
              </a:rPr>
              <a:t>第七组</a:t>
            </a:r>
            <a:endParaRPr kumimoji="1" lang="en-US" altLang="zh-CN" sz="2400" dirty="0">
              <a:solidFill>
                <a:schemeClr val="tx1">
                  <a:lumMod val="85000"/>
                  <a:lumOff val="15000"/>
                </a:schemeClr>
              </a:solidFill>
              <a:latin typeface="KaiTi" panose="02010609060101010101" pitchFamily="49" charset="-122"/>
              <a:ea typeface="KaiTi" panose="02010609060101010101" pitchFamily="49" charset="-122"/>
            </a:endParaRPr>
          </a:p>
          <a:p>
            <a:pPr algn="ctr" defTabSz="457200"/>
            <a:r>
              <a:rPr kumimoji="1" lang="zh-CN" altLang="en-US" sz="2400" dirty="0">
                <a:solidFill>
                  <a:schemeClr val="tx1">
                    <a:lumMod val="85000"/>
                    <a:lumOff val="15000"/>
                  </a:schemeClr>
                </a:solidFill>
                <a:latin typeface="KaiTi" panose="02010609060101010101" pitchFamily="49" charset="-122"/>
                <a:ea typeface="KaiTi" panose="02010609060101010101" pitchFamily="49" charset="-122"/>
              </a:rPr>
              <a:t>张喆，陈开昕，卜滴</a:t>
            </a:r>
          </a:p>
        </p:txBody>
      </p:sp>
      <p:sp>
        <p:nvSpPr>
          <p:cNvPr id="3" name="矩形 2">
            <a:extLst>
              <a:ext uri="{FF2B5EF4-FFF2-40B4-BE49-F238E27FC236}">
                <a16:creationId xmlns:a16="http://schemas.microsoft.com/office/drawing/2014/main" id="{B5F02FB2-FDC4-8240-8915-847480E9C865}"/>
              </a:ext>
            </a:extLst>
          </p:cNvPr>
          <p:cNvSpPr/>
          <p:nvPr/>
        </p:nvSpPr>
        <p:spPr>
          <a:xfrm>
            <a:off x="3711661" y="3601525"/>
            <a:ext cx="4768678" cy="461665"/>
          </a:xfrm>
          <a:prstGeom prst="rect">
            <a:avLst/>
          </a:prstGeom>
        </p:spPr>
        <p:txBody>
          <a:bodyPr wrap="none">
            <a:spAutoFit/>
          </a:bodyPr>
          <a:lstStyle/>
          <a:p>
            <a:pPr algn="ctr"/>
            <a:r>
              <a:rPr lang="en" altLang="zh-CN" sz="2400" b="1" dirty="0">
                <a:solidFill>
                  <a:srgbClr val="000000"/>
                </a:solidFill>
                <a:latin typeface="Times" pitchFamily="2" charset="0"/>
              </a:rPr>
              <a:t>“ICE”—Online Entity Game Store</a:t>
            </a:r>
            <a:endParaRPr lang="en" altLang="zh-CN" sz="2400" dirty="0">
              <a:solidFill>
                <a:srgbClr val="000000"/>
              </a:solidFill>
              <a:effectLst/>
              <a:latin typeface="Times" pitchFamily="2" charset="0"/>
            </a:endParaRPr>
          </a:p>
        </p:txBody>
      </p:sp>
    </p:spTree>
    <p:extLst>
      <p:ext uri="{BB962C8B-B14F-4D97-AF65-F5344CB8AC3E}">
        <p14:creationId xmlns:p14="http://schemas.microsoft.com/office/powerpoint/2010/main" val="343286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E3101AD-3AAD-0A4F-9DFF-5E1E6613B027}"/>
              </a:ext>
            </a:extLst>
          </p:cNvPr>
          <p:cNvPicPr>
            <a:picLocks noChangeAspect="1"/>
          </p:cNvPicPr>
          <p:nvPr/>
        </p:nvPicPr>
        <p:blipFill>
          <a:blip r:embed="rId3"/>
          <a:stretch>
            <a:fillRect/>
          </a:stretch>
        </p:blipFill>
        <p:spPr>
          <a:xfrm>
            <a:off x="2051728" y="943479"/>
            <a:ext cx="4044272" cy="5716357"/>
          </a:xfrm>
          <a:prstGeom prst="rect">
            <a:avLst/>
          </a:prstGeom>
        </p:spPr>
      </p:pic>
      <p:pic>
        <p:nvPicPr>
          <p:cNvPr id="6" name="图片 5">
            <a:extLst>
              <a:ext uri="{FF2B5EF4-FFF2-40B4-BE49-F238E27FC236}">
                <a16:creationId xmlns:a16="http://schemas.microsoft.com/office/drawing/2014/main" id="{CB06AEE9-1AD3-9E40-B738-EF40AC1796A7}"/>
              </a:ext>
            </a:extLst>
          </p:cNvPr>
          <p:cNvPicPr>
            <a:picLocks noChangeAspect="1"/>
          </p:cNvPicPr>
          <p:nvPr/>
        </p:nvPicPr>
        <p:blipFill>
          <a:blip r:embed="rId4"/>
          <a:stretch>
            <a:fillRect/>
          </a:stretch>
        </p:blipFill>
        <p:spPr>
          <a:xfrm>
            <a:off x="6790249" y="943478"/>
            <a:ext cx="4044272" cy="5716358"/>
          </a:xfrm>
          <a:prstGeom prst="rect">
            <a:avLst/>
          </a:prstGeom>
        </p:spPr>
      </p:pic>
      <p:sp>
        <p:nvSpPr>
          <p:cNvPr id="10" name="文本框 9">
            <a:extLst>
              <a:ext uri="{FF2B5EF4-FFF2-40B4-BE49-F238E27FC236}">
                <a16:creationId xmlns:a16="http://schemas.microsoft.com/office/drawing/2014/main" id="{4835E185-C95E-994F-8A54-C9C04136F69D}"/>
              </a:ext>
            </a:extLst>
          </p:cNvPr>
          <p:cNvSpPr txBox="1"/>
          <p:nvPr/>
        </p:nvSpPr>
        <p:spPr>
          <a:xfrm>
            <a:off x="-320842" y="198164"/>
            <a:ext cx="41452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3200" b="1" dirty="0">
                <a:solidFill>
                  <a:schemeClr val="tx1">
                    <a:lumMod val="85000"/>
                    <a:lumOff val="15000"/>
                  </a:schemeClr>
                </a:solidFill>
                <a:latin typeface="Hiragino Mincho ProN W3" panose="02020300000000000000" pitchFamily="18" charset="-128"/>
                <a:ea typeface="Hiragino Mincho ProN W3" panose="02020300000000000000" pitchFamily="18" charset="-128"/>
                <a:cs typeface="LingWai SC Medium" panose="03050602040302020204" pitchFamily="66" charset="-122"/>
              </a:rPr>
              <a:t>软件工程经济学</a:t>
            </a:r>
            <a:endParaRPr kumimoji="0" lang="zh-CN" altLang="en-US" sz="3200" b="1" u="none" strike="noStrike" kern="1200" cap="none" spc="0" normalizeH="0" baseline="0" noProof="0" dirty="0">
              <a:ln>
                <a:noFill/>
              </a:ln>
              <a:solidFill>
                <a:schemeClr val="tx1">
                  <a:lumMod val="85000"/>
                  <a:lumOff val="15000"/>
                </a:schemeClr>
              </a:solidFill>
              <a:effectLst/>
              <a:uLnTx/>
              <a:uFillTx/>
              <a:latin typeface="Hiragino Mincho ProN W3" panose="02020300000000000000" pitchFamily="18" charset="-128"/>
              <a:ea typeface="Hiragino Mincho ProN W3" panose="02020300000000000000" pitchFamily="18" charset="-128"/>
              <a:cs typeface="LingWai SC Medium" panose="03050602040302020204" pitchFamily="66" charset="-122"/>
            </a:endParaRPr>
          </a:p>
        </p:txBody>
      </p:sp>
      <p:sp>
        <p:nvSpPr>
          <p:cNvPr id="11" name="矩形 10">
            <a:extLst>
              <a:ext uri="{FF2B5EF4-FFF2-40B4-BE49-F238E27FC236}">
                <a16:creationId xmlns:a16="http://schemas.microsoft.com/office/drawing/2014/main" id="{5831E07D-C3F1-B94D-BCCE-0F6EE97F9011}"/>
              </a:ext>
            </a:extLst>
          </p:cNvPr>
          <p:cNvSpPr/>
          <p:nvPr/>
        </p:nvSpPr>
        <p:spPr>
          <a:xfrm>
            <a:off x="-98549" y="782939"/>
            <a:ext cx="4782844" cy="369332"/>
          </a:xfrm>
          <a:prstGeom prst="rect">
            <a:avLst/>
          </a:prstGeom>
        </p:spPr>
        <p:txBody>
          <a:bodyPr wrap="square">
            <a:spAutoFit/>
          </a:bodyPr>
          <a:lstStyle/>
          <a:p>
            <a:pPr algn="ctr"/>
            <a:r>
              <a:rPr lang="en" altLang="zh-CN" b="1" dirty="0">
                <a:solidFill>
                  <a:srgbClr val="000000"/>
                </a:solidFill>
                <a:latin typeface="Times" pitchFamily="2" charset="0"/>
              </a:rPr>
              <a:t>Part II.  Software Engineering Economy</a:t>
            </a:r>
            <a:endParaRPr lang="en" altLang="zh-CN" dirty="0">
              <a:solidFill>
                <a:srgbClr val="000000"/>
              </a:solidFill>
              <a:effectLst/>
              <a:latin typeface="Times" pitchFamily="2" charset="0"/>
            </a:endParaRPr>
          </a:p>
        </p:txBody>
      </p:sp>
      <p:pic>
        <p:nvPicPr>
          <p:cNvPr id="7" name="图片 6">
            <a:extLst>
              <a:ext uri="{FF2B5EF4-FFF2-40B4-BE49-F238E27FC236}">
                <a16:creationId xmlns:a16="http://schemas.microsoft.com/office/drawing/2014/main" id="{816FF6AC-ED67-4F47-953C-92B726D99734}"/>
              </a:ext>
            </a:extLst>
          </p:cNvPr>
          <p:cNvPicPr>
            <a:picLocks noChangeAspect="1"/>
          </p:cNvPicPr>
          <p:nvPr/>
        </p:nvPicPr>
        <p:blipFill>
          <a:blip r:embed="rId5"/>
          <a:stretch>
            <a:fillRect/>
          </a:stretch>
        </p:blipFill>
        <p:spPr>
          <a:xfrm>
            <a:off x="-250104" y="974255"/>
            <a:ext cx="12692207" cy="6445572"/>
          </a:xfrm>
          <a:prstGeom prst="rect">
            <a:avLst/>
          </a:prstGeom>
        </p:spPr>
      </p:pic>
    </p:spTree>
    <p:extLst>
      <p:ext uri="{BB962C8B-B14F-4D97-AF65-F5344CB8AC3E}">
        <p14:creationId xmlns:p14="http://schemas.microsoft.com/office/powerpoint/2010/main" val="192755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57F9C05-C6F0-1040-8C62-55FA9660675A}"/>
              </a:ext>
            </a:extLst>
          </p:cNvPr>
          <p:cNvPicPr>
            <a:picLocks noChangeAspect="1"/>
          </p:cNvPicPr>
          <p:nvPr/>
        </p:nvPicPr>
        <p:blipFill>
          <a:blip r:embed="rId3"/>
          <a:stretch>
            <a:fillRect/>
          </a:stretch>
        </p:blipFill>
        <p:spPr>
          <a:xfrm>
            <a:off x="-250104" y="974255"/>
            <a:ext cx="12692207" cy="6445572"/>
          </a:xfrm>
          <a:prstGeom prst="rect">
            <a:avLst/>
          </a:prstGeom>
        </p:spPr>
      </p:pic>
      <mc:AlternateContent xmlns:mc="http://schemas.openxmlformats.org/markup-compatibility/2006">
        <mc:Choice xmlns:psuz="http://schemas.microsoft.com/office/powerpoint/2016/summaryzoom" Requires="psuz">
          <p:graphicFrame>
            <p:nvGraphicFramePr>
              <p:cNvPr id="5" name="摘要缩放定位 4">
                <a:extLst>
                  <a:ext uri="{FF2B5EF4-FFF2-40B4-BE49-F238E27FC236}">
                    <a16:creationId xmlns:a16="http://schemas.microsoft.com/office/drawing/2014/main" id="{68912594-E9BC-8045-BA84-62AD7F14D53A}"/>
                  </a:ext>
                </a:extLst>
              </p:cNvPr>
              <p:cNvGraphicFramePr>
                <a:graphicFrameLocks noChangeAspect="1"/>
              </p:cNvGraphicFramePr>
              <p:nvPr>
                <p:extLst>
                  <p:ext uri="{D42A27DB-BD31-4B8C-83A1-F6EECF244321}">
                    <p14:modId xmlns:p14="http://schemas.microsoft.com/office/powerpoint/2010/main" val="2560998293"/>
                  </p:ext>
                </p:extLst>
              </p:nvPr>
            </p:nvGraphicFramePr>
            <p:xfrm>
              <a:off x="838200" y="1825625"/>
              <a:ext cx="10515600" cy="4351338"/>
            </p:xfrm>
            <a:graphic>
              <a:graphicData uri="http://schemas.microsoft.com/office/powerpoint/2016/summaryzoom">
                <psuz:summaryZm>
                  <psuz:summaryZmObj sectionId="{84B0D230-DD72-864E-BEAC-5C10F5F6E322}">
                    <psuz:zmPr id="{EEE9BBC9-6975-CD41-8331-23B11F2142FE}" transitionDur="1000">
                      <p166:blipFill xmlns:p166="http://schemas.microsoft.com/office/powerpoint/2016/6/main">
                        <a:blip r:embed="rId4"/>
                        <a:stretch>
                          <a:fillRect/>
                        </a:stretch>
                      </p166:blipFill>
                      <p166:spPr xmlns:p166="http://schemas.microsoft.com/office/powerpoint/2016/6/main">
                        <a:xfrm>
                          <a:off x="1711460" y="152297"/>
                          <a:ext cx="3481070" cy="1958102"/>
                        </a:xfrm>
                        <a:prstGeom prst="rect">
                          <a:avLst/>
                        </a:prstGeom>
                        <a:ln w="3175">
                          <a:solidFill>
                            <a:prstClr val="ltGray"/>
                          </a:solidFill>
                        </a:ln>
                      </p166:spPr>
                    </psuz:zmPr>
                  </psuz:summaryZmObj>
                  <psuz:summaryZmObj sectionId="{0BF9C38E-3E9D-7849-A761-674C1C59C5BB}">
                    <psuz:zmPr id="{C29D7561-66A0-DE4F-BFAF-1BA7BE1186C4}" transitionDur="1000">
                      <p166:blipFill xmlns:p166="http://schemas.microsoft.com/office/powerpoint/2016/6/main">
                        <a:blip r:embed="rId5"/>
                        <a:stretch>
                          <a:fillRect/>
                        </a:stretch>
                      </p166:blipFill>
                      <p166:spPr xmlns:p166="http://schemas.microsoft.com/office/powerpoint/2016/6/main">
                        <a:xfrm>
                          <a:off x="5323070" y="152297"/>
                          <a:ext cx="3481070" cy="1958102"/>
                        </a:xfrm>
                        <a:prstGeom prst="rect">
                          <a:avLst/>
                        </a:prstGeom>
                        <a:ln w="3175">
                          <a:solidFill>
                            <a:prstClr val="ltGray"/>
                          </a:solidFill>
                        </a:ln>
                      </p166:spPr>
                    </psuz:zmPr>
                  </psuz:summaryZmObj>
                  <psuz:summaryZmObj sectionId="{519B5175-7BD2-5D43-83F9-539D1A2373FF}">
                    <psuz:zmPr id="{E7120064-DA0D-1044-A312-0FE97E43D599}" transitionDur="1000">
                      <p166:blipFill xmlns:p166="http://schemas.microsoft.com/office/powerpoint/2016/6/main">
                        <a:blip r:embed="rId6"/>
                        <a:stretch>
                          <a:fillRect/>
                        </a:stretch>
                      </p166:blipFill>
                      <p166:spPr xmlns:p166="http://schemas.microsoft.com/office/powerpoint/2016/6/main">
                        <a:xfrm>
                          <a:off x="1711460" y="2240939"/>
                          <a:ext cx="3481070" cy="1958102"/>
                        </a:xfrm>
                        <a:prstGeom prst="rect">
                          <a:avLst/>
                        </a:prstGeom>
                        <a:ln w="3175">
                          <a:solidFill>
                            <a:prstClr val="ltGray"/>
                          </a:solidFill>
                        </a:ln>
                      </p166:spPr>
                    </psuz:zmPr>
                  </psuz:summaryZmObj>
                  <psuz:summaryZmObj sectionId="{6B465463-72BF-C440-9452-1197BEE93F24}">
                    <psuz:zmPr id="{6095C780-0211-7E41-ACAF-FB815572A338}" transitionDur="1000">
                      <p166:blipFill xmlns:p166="http://schemas.microsoft.com/office/powerpoint/2016/6/main">
                        <a:blip r:embed="rId7"/>
                        <a:stretch>
                          <a:fillRect/>
                        </a:stretch>
                      </p166:blipFill>
                      <p166:spPr xmlns:p166="http://schemas.microsoft.com/office/powerpoint/2016/6/main">
                        <a:xfrm>
                          <a:off x="5323070" y="2240939"/>
                          <a:ext cx="3481070" cy="1958102"/>
                        </a:xfrm>
                        <a:prstGeom prst="rect">
                          <a:avLst/>
                        </a:prstGeom>
                        <a:ln w="3175">
                          <a:solidFill>
                            <a:prstClr val="ltGray"/>
                          </a:solidFill>
                        </a:ln>
                      </p166:spPr>
                    </psuz:zmPr>
                  </psuz:summaryZmObj>
                  <psuz:gridLayout/>
                </psuz:summaryZm>
              </a:graphicData>
            </a:graphic>
          </p:graphicFrame>
        </mc:Choice>
        <mc:Fallback>
          <p:grpSp>
            <p:nvGrpSpPr>
              <p:cNvPr id="5" name="摘要缩放定位 4">
                <a:extLst>
                  <a:ext uri="{FF2B5EF4-FFF2-40B4-BE49-F238E27FC236}">
                    <a16:creationId xmlns:a16="http://schemas.microsoft.com/office/drawing/2014/main" id="{68912594-E9BC-8045-BA84-62AD7F14D53A}"/>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2" name="图片 2">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549660" y="1977922"/>
                  <a:ext cx="3481070" cy="1958102"/>
                </a:xfrm>
                <a:prstGeom prst="rect">
                  <a:avLst/>
                </a:prstGeom>
                <a:ln w="3175">
                  <a:solidFill>
                    <a:prstClr val="ltGray"/>
                  </a:solidFill>
                </a:ln>
              </p:spPr>
            </p:pic>
            <p:pic>
              <p:nvPicPr>
                <p:cNvPr id="3" name="图片 3">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1270" y="1977922"/>
                  <a:ext cx="3481070" cy="1958102"/>
                </a:xfrm>
                <a:prstGeom prst="rect">
                  <a:avLst/>
                </a:prstGeom>
                <a:ln w="3175">
                  <a:solidFill>
                    <a:prstClr val="ltGray"/>
                  </a:solidFill>
                </a:ln>
              </p:spPr>
            </p:pic>
            <p:pic>
              <p:nvPicPr>
                <p:cNvPr id="4" name="图片 4">
                  <a:hlinkClick r:id="rId1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549660" y="4066564"/>
                  <a:ext cx="3481070" cy="1958102"/>
                </a:xfrm>
                <a:prstGeom prst="rect">
                  <a:avLst/>
                </a:prstGeom>
                <a:ln w="3175">
                  <a:solidFill>
                    <a:prstClr val="ltGray"/>
                  </a:solidFill>
                </a:ln>
              </p:spPr>
            </p:pic>
            <p:pic>
              <p:nvPicPr>
                <p:cNvPr id="6" name="图片 6">
                  <a:hlinkClick r:id="rId1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61270" y="4066564"/>
                  <a:ext cx="3481070" cy="1958102"/>
                </a:xfrm>
                <a:prstGeom prst="rect">
                  <a:avLst/>
                </a:prstGeom>
                <a:ln w="3175">
                  <a:solidFill>
                    <a:prstClr val="ltGray"/>
                  </a:solidFill>
                </a:ln>
              </p:spPr>
            </p:pic>
          </p:grpSp>
        </mc:Fallback>
      </mc:AlternateContent>
      <p:sp>
        <p:nvSpPr>
          <p:cNvPr id="10" name="文本框 9">
            <a:extLst>
              <a:ext uri="{FF2B5EF4-FFF2-40B4-BE49-F238E27FC236}">
                <a16:creationId xmlns:a16="http://schemas.microsoft.com/office/drawing/2014/main" id="{E4BA5C72-F984-8F48-A407-4318D1364C4E}"/>
              </a:ext>
            </a:extLst>
          </p:cNvPr>
          <p:cNvSpPr txBox="1"/>
          <p:nvPr/>
        </p:nvSpPr>
        <p:spPr>
          <a:xfrm>
            <a:off x="0" y="204814"/>
            <a:ext cx="414528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1" u="none" strike="noStrike" kern="1200" cap="none" spc="0" normalizeH="0" baseline="0" noProof="0" dirty="0">
                <a:ln>
                  <a:noFill/>
                </a:ln>
                <a:solidFill>
                  <a:schemeClr val="tx1">
                    <a:lumMod val="85000"/>
                    <a:lumOff val="15000"/>
                  </a:schemeClr>
                </a:solidFill>
                <a:effectLst/>
                <a:uLnTx/>
                <a:uFillTx/>
                <a:latin typeface="Hiragino Mincho ProN W3" panose="02020300000000000000" pitchFamily="18" charset="-128"/>
                <a:ea typeface="Hiragino Mincho ProN W3" panose="02020300000000000000" pitchFamily="18" charset="-128"/>
                <a:cs typeface="LingWai SC Medium" panose="03050602040302020204" pitchFamily="66" charset="-122"/>
              </a:rPr>
              <a:t>软件项目与过程管理</a:t>
            </a:r>
          </a:p>
        </p:txBody>
      </p:sp>
      <p:sp>
        <p:nvSpPr>
          <p:cNvPr id="11" name="矩形 10">
            <a:extLst>
              <a:ext uri="{FF2B5EF4-FFF2-40B4-BE49-F238E27FC236}">
                <a16:creationId xmlns:a16="http://schemas.microsoft.com/office/drawing/2014/main" id="{E9F22345-A065-C841-A3F3-93FF29DBADFA}"/>
              </a:ext>
            </a:extLst>
          </p:cNvPr>
          <p:cNvSpPr/>
          <p:nvPr/>
        </p:nvSpPr>
        <p:spPr>
          <a:xfrm>
            <a:off x="222293" y="938275"/>
            <a:ext cx="3700694" cy="369332"/>
          </a:xfrm>
          <a:prstGeom prst="rect">
            <a:avLst/>
          </a:prstGeom>
        </p:spPr>
        <p:txBody>
          <a:bodyPr wrap="square">
            <a:spAutoFit/>
          </a:bodyPr>
          <a:lstStyle/>
          <a:p>
            <a:pPr algn="ctr"/>
            <a:r>
              <a:rPr lang="en" altLang="zh-CN" b="1" dirty="0">
                <a:solidFill>
                  <a:srgbClr val="000000"/>
                </a:solidFill>
                <a:latin typeface="Times" pitchFamily="2" charset="0"/>
              </a:rPr>
              <a:t>“ICE”—Online Entity Game Store</a:t>
            </a:r>
            <a:endParaRPr lang="en" altLang="zh-CN" dirty="0">
              <a:solidFill>
                <a:srgbClr val="000000"/>
              </a:solidFill>
              <a:effectLst/>
              <a:latin typeface="Times" pitchFamily="2" charset="0"/>
            </a:endParaRPr>
          </a:p>
        </p:txBody>
      </p:sp>
    </p:spTree>
    <p:extLst>
      <p:ext uri="{BB962C8B-B14F-4D97-AF65-F5344CB8AC3E}">
        <p14:creationId xmlns:p14="http://schemas.microsoft.com/office/powerpoint/2010/main" val="91655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FCB946F-2969-644A-B03F-CD6C02AE19E0}"/>
              </a:ext>
            </a:extLst>
          </p:cNvPr>
          <p:cNvSpPr txBox="1"/>
          <p:nvPr/>
        </p:nvSpPr>
        <p:spPr>
          <a:xfrm>
            <a:off x="2028778" y="2921168"/>
            <a:ext cx="8134443" cy="1015663"/>
          </a:xfrm>
          <a:prstGeom prst="rect">
            <a:avLst/>
          </a:prstGeom>
          <a:noFill/>
        </p:spPr>
        <p:txBody>
          <a:bodyPr wrap="square" rtlCol="0">
            <a:spAutoFit/>
          </a:bodyPr>
          <a:lstStyle/>
          <a:p>
            <a:pPr algn="ctr"/>
            <a:r>
              <a:rPr kumimoji="1" lang="en-US" altLang="zh-CN" sz="6000" b="1" dirty="0">
                <a:solidFill>
                  <a:schemeClr val="bg1"/>
                </a:solidFill>
                <a:latin typeface="Helvetica" pitchFamily="2" charset="0"/>
              </a:rPr>
              <a:t>Company Overview</a:t>
            </a:r>
            <a:endParaRPr kumimoji="1" lang="zh-CN" altLang="en-US" sz="6000" b="1" dirty="0">
              <a:solidFill>
                <a:schemeClr val="bg1"/>
              </a:solidFill>
              <a:latin typeface="Helvetica" pitchFamily="2" charset="0"/>
            </a:endParaRPr>
          </a:p>
        </p:txBody>
      </p:sp>
    </p:spTree>
    <p:extLst>
      <p:ext uri="{BB962C8B-B14F-4D97-AF65-F5344CB8AC3E}">
        <p14:creationId xmlns:p14="http://schemas.microsoft.com/office/powerpoint/2010/main" val="109980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DD21F8D-31D3-794A-92D8-C4CAA2B3FA4C}"/>
              </a:ext>
            </a:extLst>
          </p:cNvPr>
          <p:cNvPicPr>
            <a:picLocks noChangeAspect="1"/>
          </p:cNvPicPr>
          <p:nvPr/>
        </p:nvPicPr>
        <p:blipFill>
          <a:blip r:embed="rId3"/>
          <a:stretch>
            <a:fillRect/>
          </a:stretch>
        </p:blipFill>
        <p:spPr>
          <a:xfrm>
            <a:off x="-250104" y="974255"/>
            <a:ext cx="12692207" cy="6445572"/>
          </a:xfrm>
          <a:prstGeom prst="rect">
            <a:avLst/>
          </a:prstGeom>
        </p:spPr>
      </p:pic>
      <p:sp>
        <p:nvSpPr>
          <p:cNvPr id="9" name="文本框 8">
            <a:extLst>
              <a:ext uri="{FF2B5EF4-FFF2-40B4-BE49-F238E27FC236}">
                <a16:creationId xmlns:a16="http://schemas.microsoft.com/office/drawing/2014/main" id="{C98FF072-8288-4D63-9A3F-269714465E3C}"/>
              </a:ext>
            </a:extLst>
          </p:cNvPr>
          <p:cNvSpPr txBox="1"/>
          <p:nvPr/>
        </p:nvSpPr>
        <p:spPr>
          <a:xfrm>
            <a:off x="0" y="204814"/>
            <a:ext cx="4038600" cy="584775"/>
          </a:xfrm>
          <a:prstGeom prst="rect">
            <a:avLst/>
          </a:prstGeom>
          <a:noFill/>
        </p:spPr>
        <p:txBody>
          <a:bodyPr wrap="square" rtlCol="0">
            <a:spAutoFit/>
          </a:bodyPr>
          <a:lstStyle/>
          <a:p>
            <a:pPr algn="ctr"/>
            <a:r>
              <a:rPr kumimoji="1" lang="en-US" altLang="zh-CN" sz="3200" b="1" dirty="0">
                <a:latin typeface="Helvetica" pitchFamily="2" charset="0"/>
              </a:rPr>
              <a:t>Company Overview</a:t>
            </a:r>
            <a:endParaRPr lang="zh-CN" altLang="zh-CN" sz="4000" dirty="0">
              <a:effectLst/>
              <a:latin typeface="Helvetica" pitchFamily="2" charset="0"/>
            </a:endParaRPr>
          </a:p>
        </p:txBody>
      </p:sp>
      <p:pic>
        <p:nvPicPr>
          <p:cNvPr id="2" name="图片 1">
            <a:extLst>
              <a:ext uri="{FF2B5EF4-FFF2-40B4-BE49-F238E27FC236}">
                <a16:creationId xmlns:a16="http://schemas.microsoft.com/office/drawing/2014/main" id="{20EDCDAA-AFF8-4546-BEB0-972480F98B1C}"/>
              </a:ext>
            </a:extLst>
          </p:cNvPr>
          <p:cNvPicPr>
            <a:picLocks noChangeAspect="1"/>
          </p:cNvPicPr>
          <p:nvPr/>
        </p:nvPicPr>
        <p:blipFill>
          <a:blip r:embed="rId4"/>
          <a:stretch>
            <a:fillRect/>
          </a:stretch>
        </p:blipFill>
        <p:spPr>
          <a:xfrm>
            <a:off x="193783" y="1374364"/>
            <a:ext cx="6758248" cy="4937760"/>
          </a:xfrm>
          <a:prstGeom prst="rect">
            <a:avLst/>
          </a:prstGeom>
        </p:spPr>
      </p:pic>
      <p:pic>
        <p:nvPicPr>
          <p:cNvPr id="5" name="图片 4">
            <a:extLst>
              <a:ext uri="{FF2B5EF4-FFF2-40B4-BE49-F238E27FC236}">
                <a16:creationId xmlns:a16="http://schemas.microsoft.com/office/drawing/2014/main" id="{9EF69ACE-75FE-5248-ABE5-1C6DCCF9E859}"/>
              </a:ext>
            </a:extLst>
          </p:cNvPr>
          <p:cNvPicPr>
            <a:picLocks noChangeAspect="1"/>
          </p:cNvPicPr>
          <p:nvPr/>
        </p:nvPicPr>
        <p:blipFill>
          <a:blip r:embed="rId5"/>
          <a:stretch>
            <a:fillRect/>
          </a:stretch>
        </p:blipFill>
        <p:spPr>
          <a:xfrm>
            <a:off x="6952031" y="2945239"/>
            <a:ext cx="5239969" cy="1796009"/>
          </a:xfrm>
          <a:prstGeom prst="rect">
            <a:avLst/>
          </a:prstGeom>
        </p:spPr>
      </p:pic>
      <p:sp>
        <p:nvSpPr>
          <p:cNvPr id="10" name="文本框 9">
            <a:extLst>
              <a:ext uri="{FF2B5EF4-FFF2-40B4-BE49-F238E27FC236}">
                <a16:creationId xmlns:a16="http://schemas.microsoft.com/office/drawing/2014/main" id="{156EB36B-D32B-E24B-84B2-8843F7D24C26}"/>
              </a:ext>
            </a:extLst>
          </p:cNvPr>
          <p:cNvSpPr txBox="1"/>
          <p:nvPr/>
        </p:nvSpPr>
        <p:spPr>
          <a:xfrm>
            <a:off x="434340" y="725865"/>
            <a:ext cx="3169920" cy="461665"/>
          </a:xfrm>
          <a:prstGeom prst="rect">
            <a:avLst/>
          </a:prstGeom>
          <a:noFill/>
        </p:spPr>
        <p:txBody>
          <a:bodyPr wrap="square" rtlCol="0">
            <a:spAutoFit/>
          </a:bodyPr>
          <a:lstStyle/>
          <a:p>
            <a:pPr algn="ctr"/>
            <a:r>
              <a:rPr kumimoji="1" lang="en-US" altLang="zh-CN" sz="2400" b="1" dirty="0">
                <a:solidFill>
                  <a:schemeClr val="tx1">
                    <a:lumMod val="65000"/>
                    <a:lumOff val="35000"/>
                  </a:schemeClr>
                </a:solidFill>
                <a:latin typeface="Helvetica" pitchFamily="2" charset="0"/>
              </a:rPr>
              <a:t>Company Profile</a:t>
            </a:r>
            <a:endParaRPr lang="zh-CN" altLang="zh-CN" sz="3200" dirty="0">
              <a:solidFill>
                <a:schemeClr val="tx1">
                  <a:lumMod val="65000"/>
                  <a:lumOff val="35000"/>
                </a:schemeClr>
              </a:solidFill>
              <a:effectLst/>
              <a:latin typeface="Helvetica" pitchFamily="2" charset="0"/>
            </a:endParaRPr>
          </a:p>
        </p:txBody>
      </p:sp>
    </p:spTree>
    <p:extLst>
      <p:ext uri="{BB962C8B-B14F-4D97-AF65-F5344CB8AC3E}">
        <p14:creationId xmlns:p14="http://schemas.microsoft.com/office/powerpoint/2010/main" val="1317881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2594</Words>
  <Application>Microsoft Macintosh PowerPoint</Application>
  <PresentationFormat>宽屏</PresentationFormat>
  <Paragraphs>303</Paragraphs>
  <Slides>50</Slides>
  <Notes>50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等线</vt:lpstr>
      <vt:lpstr>等线 Light</vt:lpstr>
      <vt:lpstr>Microsoft YaHei</vt:lpstr>
      <vt:lpstr>Hiragino Mincho ProN W3</vt:lpstr>
      <vt:lpstr>KaiTi</vt:lpstr>
      <vt:lpstr>Arial</vt:lpstr>
      <vt:lpstr>Helvetica</vt:lpstr>
      <vt:lpstr>Times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吉 吉</cp:lastModifiedBy>
  <cp:revision>27</cp:revision>
  <dcterms:created xsi:type="dcterms:W3CDTF">2020-06-14T13:13:31Z</dcterms:created>
  <dcterms:modified xsi:type="dcterms:W3CDTF">2020-06-16T00:51:26Z</dcterms:modified>
</cp:coreProperties>
</file>